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382" r:id="rId2"/>
    <p:sldId id="510" r:id="rId3"/>
    <p:sldId id="500" r:id="rId4"/>
    <p:sldId id="502" r:id="rId5"/>
    <p:sldId id="509" r:id="rId6"/>
    <p:sldId id="505" r:id="rId7"/>
    <p:sldId id="506" r:id="rId8"/>
    <p:sldId id="513" r:id="rId9"/>
    <p:sldId id="514" r:id="rId10"/>
    <p:sldId id="515" r:id="rId11"/>
    <p:sldId id="481" r:id="rId12"/>
    <p:sldId id="477" r:id="rId13"/>
    <p:sldId id="511" r:id="rId14"/>
    <p:sldId id="482" r:id="rId15"/>
    <p:sldId id="484" r:id="rId16"/>
    <p:sldId id="499" r:id="rId17"/>
    <p:sldId id="512" r:id="rId18"/>
    <p:sldId id="488" r:id="rId19"/>
    <p:sldId id="495" r:id="rId20"/>
    <p:sldId id="497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F2A492"/>
    <a:srgbClr val="EB4747"/>
    <a:srgbClr val="EED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6598" autoAdjust="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4F30E-C8A7-4671-90EF-E8604507A6A0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0C08EF-15CC-4E2B-954A-B2694E30C3F5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Определение обязательности применения </a:t>
          </a:r>
          <a:r>
            <a: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профессиональных стандартов</a:t>
          </a:r>
          <a:endParaRPr lang="ru-RU" sz="24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53DB8A-6031-4A52-8126-8C3E8BC5A6E5}" type="parTrans" cxnId="{A4DD24BF-C6CF-462B-981B-8C29AB5E2DAE}">
      <dgm:prSet/>
      <dgm:spPr/>
      <dgm:t>
        <a:bodyPr/>
        <a:lstStyle/>
        <a:p>
          <a:endParaRPr lang="ru-RU"/>
        </a:p>
      </dgm:t>
    </dgm:pt>
    <dgm:pt modelId="{863CC3CD-41BA-417C-991D-29903BC4BFD5}" type="sibTrans" cxnId="{A4DD24BF-C6CF-462B-981B-8C29AB5E2DAE}">
      <dgm:prSet/>
      <dgm:spPr/>
      <dgm:t>
        <a:bodyPr/>
        <a:lstStyle/>
        <a:p>
          <a:endParaRPr lang="ru-RU"/>
        </a:p>
      </dgm:t>
    </dgm:pt>
    <dgm:pt modelId="{92FEAF5F-489D-4AAF-B8EE-EE95FD0FB4F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/>
        <a:lstStyle/>
        <a:p>
          <a:pPr algn="ctr">
            <a:spcAft>
              <a:spcPct val="35000"/>
            </a:spcAft>
          </a:pP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Обязательный характер:</a:t>
          </a:r>
        </a:p>
        <a:p>
          <a:pPr algn="l">
            <a:spcAft>
              <a:spcPts val="0"/>
            </a:spcAft>
          </a:pP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strike="no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ТК РФ Статья 195.3. «Порядок применения профессиональных стандартов» (введена Федеральным законом от 02.05.2015 N 122-ФЗ</a:t>
          </a:r>
          <a:r>
            <a:rPr lang="ru-RU" sz="2000" strike="noStrik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 algn="l">
            <a:spcAft>
              <a:spcPts val="0"/>
            </a:spcAft>
          </a:pPr>
          <a:endParaRPr lang="ru-RU" sz="2000" strike="noStrik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strike="no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ТК РФ Статья 57. «Содержание трудового договора»</a:t>
          </a:r>
        </a:p>
      </dgm:t>
    </dgm:pt>
    <dgm:pt modelId="{D348CE71-DAF5-4D3B-97C6-F0C18284D10D}" type="parTrans" cxnId="{D00A3BD1-4D13-4F6F-A442-84630731B35C}">
      <dgm:prSet/>
      <dgm:spPr/>
      <dgm:t>
        <a:bodyPr/>
        <a:lstStyle/>
        <a:p>
          <a:endParaRPr lang="ru-RU"/>
        </a:p>
      </dgm:t>
    </dgm:pt>
    <dgm:pt modelId="{197B735B-7AF2-4742-8C91-3F0DB0A3686B}" type="sibTrans" cxnId="{D00A3BD1-4D13-4F6F-A442-84630731B35C}">
      <dgm:prSet/>
      <dgm:spPr/>
      <dgm:t>
        <a:bodyPr/>
        <a:lstStyle/>
        <a:p>
          <a:endParaRPr lang="ru-RU"/>
        </a:p>
      </dgm:t>
    </dgm:pt>
    <dgm:pt modelId="{8CB7781D-A6F9-4C97-9D00-479A2BBE9CA3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>
            <a:spcAft>
              <a:spcPct val="35000"/>
            </a:spcAft>
          </a:pP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Рекомендательный характер:</a:t>
          </a:r>
        </a:p>
        <a:p>
          <a:pPr algn="ctr"/>
          <a:r>
            <a: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Характеристики квалификации, которые содержатся в профессиональных стандартах, </a:t>
          </a: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применяются работодателями в качестве основы для определения требований к квалификации работни</a:t>
          </a:r>
          <a:r>
            <a: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ков с учетом особенностей выполняемых работниками трудовых функций, обусловленных применяемыми технологиями и принятой организацией производства и труда</a:t>
          </a:r>
        </a:p>
      </dgm:t>
    </dgm:pt>
    <dgm:pt modelId="{99D6FD69-7AA0-4492-8DCD-A73B7AD2DC74}" type="parTrans" cxnId="{A9BD8AD7-CD90-447A-ABDE-E1FCCE1C1CA5}">
      <dgm:prSet/>
      <dgm:spPr/>
      <dgm:t>
        <a:bodyPr/>
        <a:lstStyle/>
        <a:p>
          <a:endParaRPr lang="ru-RU"/>
        </a:p>
      </dgm:t>
    </dgm:pt>
    <dgm:pt modelId="{2FA424E5-B97D-44C8-AABA-55EAB525639C}" type="sibTrans" cxnId="{A9BD8AD7-CD90-447A-ABDE-E1FCCE1C1CA5}">
      <dgm:prSet/>
      <dgm:spPr/>
      <dgm:t>
        <a:bodyPr/>
        <a:lstStyle/>
        <a:p>
          <a:endParaRPr lang="ru-RU"/>
        </a:p>
      </dgm:t>
    </dgm:pt>
    <dgm:pt modelId="{DA11AE95-A6B5-4CFC-A2FC-590A4E095C20}" type="pres">
      <dgm:prSet presAssocID="{81C4F30E-C8A7-4671-90EF-E8604507A6A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05BFA-1C86-46A1-BF17-37AA04AF5C52}" type="pres">
      <dgm:prSet presAssocID="{81C4F30E-C8A7-4671-90EF-E8604507A6A0}" presName="hierFlow" presStyleCnt="0"/>
      <dgm:spPr/>
    </dgm:pt>
    <dgm:pt modelId="{67C74127-D0ED-4B1D-8E61-6D198CA7C6AE}" type="pres">
      <dgm:prSet presAssocID="{81C4F30E-C8A7-4671-90EF-E8604507A6A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5998B4-A59B-4980-A6D5-C44C490808E8}" type="pres">
      <dgm:prSet presAssocID="{C00C08EF-15CC-4E2B-954A-B2694E30C3F5}" presName="Name14" presStyleCnt="0"/>
      <dgm:spPr/>
    </dgm:pt>
    <dgm:pt modelId="{5677FA6B-DD67-45FC-AFF4-791EAA1AB937}" type="pres">
      <dgm:prSet presAssocID="{C00C08EF-15CC-4E2B-954A-B2694E30C3F5}" presName="level1Shape" presStyleLbl="node0" presStyleIdx="0" presStyleCnt="1" custScaleX="194367" custScaleY="51162" custLinFactNeighborX="-43" custLinFactNeighborY="-5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3E0F1D-6955-4E06-BE9C-41FF40CF6F93}" type="pres">
      <dgm:prSet presAssocID="{C00C08EF-15CC-4E2B-954A-B2694E30C3F5}" presName="hierChild2" presStyleCnt="0"/>
      <dgm:spPr/>
    </dgm:pt>
    <dgm:pt modelId="{62FDD080-49F4-4342-8E7F-44315F2EEA19}" type="pres">
      <dgm:prSet presAssocID="{D348CE71-DAF5-4D3B-97C6-F0C18284D10D}" presName="Name19" presStyleLbl="parChTrans1D2" presStyleIdx="0" presStyleCnt="2"/>
      <dgm:spPr/>
      <dgm:t>
        <a:bodyPr/>
        <a:lstStyle/>
        <a:p>
          <a:endParaRPr lang="ru-RU"/>
        </a:p>
      </dgm:t>
    </dgm:pt>
    <dgm:pt modelId="{0A957E61-D90E-4EC8-89AF-19F81C4C90CD}" type="pres">
      <dgm:prSet presAssocID="{92FEAF5F-489D-4AAF-B8EE-EE95FD0FB4F7}" presName="Name21" presStyleCnt="0"/>
      <dgm:spPr/>
    </dgm:pt>
    <dgm:pt modelId="{36EEC324-F680-404C-8A09-8585DE69110E}" type="pres">
      <dgm:prSet presAssocID="{92FEAF5F-489D-4AAF-B8EE-EE95FD0FB4F7}" presName="level2Shape" presStyleLbl="node2" presStyleIdx="0" presStyleCnt="2" custScaleX="149922" custScaleY="198502" custLinFactNeighborX="-14209" custLinFactNeighborY="-952"/>
      <dgm:spPr/>
      <dgm:t>
        <a:bodyPr/>
        <a:lstStyle/>
        <a:p>
          <a:endParaRPr lang="ru-RU"/>
        </a:p>
      </dgm:t>
    </dgm:pt>
    <dgm:pt modelId="{5A6E89CB-F633-4E5C-A5DF-30E607B06705}" type="pres">
      <dgm:prSet presAssocID="{92FEAF5F-489D-4AAF-B8EE-EE95FD0FB4F7}" presName="hierChild3" presStyleCnt="0"/>
      <dgm:spPr/>
    </dgm:pt>
    <dgm:pt modelId="{F36486D1-2DCE-43FF-A70A-AF29F38E1913}" type="pres">
      <dgm:prSet presAssocID="{99D6FD69-7AA0-4492-8DCD-A73B7AD2DC74}" presName="Name19" presStyleLbl="parChTrans1D2" presStyleIdx="1" presStyleCnt="2"/>
      <dgm:spPr/>
      <dgm:t>
        <a:bodyPr/>
        <a:lstStyle/>
        <a:p>
          <a:endParaRPr lang="ru-RU"/>
        </a:p>
      </dgm:t>
    </dgm:pt>
    <dgm:pt modelId="{8EB702B5-C586-467B-8423-B7A2CBDC1BF9}" type="pres">
      <dgm:prSet presAssocID="{8CB7781D-A6F9-4C97-9D00-479A2BBE9CA3}" presName="Name21" presStyleCnt="0"/>
      <dgm:spPr/>
    </dgm:pt>
    <dgm:pt modelId="{F5C4F00C-FDC6-40A9-AEA4-A067AEF3680D}" type="pres">
      <dgm:prSet presAssocID="{8CB7781D-A6F9-4C97-9D00-479A2BBE9CA3}" presName="level2Shape" presStyleLbl="node2" presStyleIdx="1" presStyleCnt="2" custScaleX="151290" custScaleY="198501" custLinFactNeighborX="804" custLinFactNeighborY="-1206"/>
      <dgm:spPr/>
      <dgm:t>
        <a:bodyPr/>
        <a:lstStyle/>
        <a:p>
          <a:endParaRPr lang="ru-RU"/>
        </a:p>
      </dgm:t>
    </dgm:pt>
    <dgm:pt modelId="{236879AE-8DAF-4B10-8161-55E18A673B03}" type="pres">
      <dgm:prSet presAssocID="{8CB7781D-A6F9-4C97-9D00-479A2BBE9CA3}" presName="hierChild3" presStyleCnt="0"/>
      <dgm:spPr/>
    </dgm:pt>
    <dgm:pt modelId="{A492D697-6B82-4A2B-A591-D91FA76EF841}" type="pres">
      <dgm:prSet presAssocID="{81C4F30E-C8A7-4671-90EF-E8604507A6A0}" presName="bgShapesFlow" presStyleCnt="0"/>
      <dgm:spPr/>
    </dgm:pt>
  </dgm:ptLst>
  <dgm:cxnLst>
    <dgm:cxn modelId="{BA4A2131-180C-467B-83A5-C25ADD240282}" type="presOf" srcId="{C00C08EF-15CC-4E2B-954A-B2694E30C3F5}" destId="{5677FA6B-DD67-45FC-AFF4-791EAA1AB937}" srcOrd="0" destOrd="0" presId="urn:microsoft.com/office/officeart/2005/8/layout/hierarchy6"/>
    <dgm:cxn modelId="{4F127221-DF85-4D0D-BDD7-C21083A549EB}" type="presOf" srcId="{99D6FD69-7AA0-4492-8DCD-A73B7AD2DC74}" destId="{F36486D1-2DCE-43FF-A70A-AF29F38E1913}" srcOrd="0" destOrd="0" presId="urn:microsoft.com/office/officeart/2005/8/layout/hierarchy6"/>
    <dgm:cxn modelId="{D00A3BD1-4D13-4F6F-A442-84630731B35C}" srcId="{C00C08EF-15CC-4E2B-954A-B2694E30C3F5}" destId="{92FEAF5F-489D-4AAF-B8EE-EE95FD0FB4F7}" srcOrd="0" destOrd="0" parTransId="{D348CE71-DAF5-4D3B-97C6-F0C18284D10D}" sibTransId="{197B735B-7AF2-4742-8C91-3F0DB0A3686B}"/>
    <dgm:cxn modelId="{2BABDA1C-967F-4370-A180-29DC9D1D9C67}" type="presOf" srcId="{D348CE71-DAF5-4D3B-97C6-F0C18284D10D}" destId="{62FDD080-49F4-4342-8E7F-44315F2EEA19}" srcOrd="0" destOrd="0" presId="urn:microsoft.com/office/officeart/2005/8/layout/hierarchy6"/>
    <dgm:cxn modelId="{A4DD24BF-C6CF-462B-981B-8C29AB5E2DAE}" srcId="{81C4F30E-C8A7-4671-90EF-E8604507A6A0}" destId="{C00C08EF-15CC-4E2B-954A-B2694E30C3F5}" srcOrd="0" destOrd="0" parTransId="{6F53DB8A-6031-4A52-8126-8C3E8BC5A6E5}" sibTransId="{863CC3CD-41BA-417C-991D-29903BC4BFD5}"/>
    <dgm:cxn modelId="{3471BEE9-5A23-4420-8739-37DCE559FCD2}" type="presOf" srcId="{8CB7781D-A6F9-4C97-9D00-479A2BBE9CA3}" destId="{F5C4F00C-FDC6-40A9-AEA4-A067AEF3680D}" srcOrd="0" destOrd="0" presId="urn:microsoft.com/office/officeart/2005/8/layout/hierarchy6"/>
    <dgm:cxn modelId="{D8B7787C-0851-451B-BE84-754F6D1AE89B}" type="presOf" srcId="{92FEAF5F-489D-4AAF-B8EE-EE95FD0FB4F7}" destId="{36EEC324-F680-404C-8A09-8585DE69110E}" srcOrd="0" destOrd="0" presId="urn:microsoft.com/office/officeart/2005/8/layout/hierarchy6"/>
    <dgm:cxn modelId="{6E674B02-780E-4C0D-B4BB-F7901F17731A}" type="presOf" srcId="{81C4F30E-C8A7-4671-90EF-E8604507A6A0}" destId="{DA11AE95-A6B5-4CFC-A2FC-590A4E095C20}" srcOrd="0" destOrd="0" presId="urn:microsoft.com/office/officeart/2005/8/layout/hierarchy6"/>
    <dgm:cxn modelId="{A9BD8AD7-CD90-447A-ABDE-E1FCCE1C1CA5}" srcId="{C00C08EF-15CC-4E2B-954A-B2694E30C3F5}" destId="{8CB7781D-A6F9-4C97-9D00-479A2BBE9CA3}" srcOrd="1" destOrd="0" parTransId="{99D6FD69-7AA0-4492-8DCD-A73B7AD2DC74}" sibTransId="{2FA424E5-B97D-44C8-AABA-55EAB525639C}"/>
    <dgm:cxn modelId="{83D74B19-6D90-43E0-867B-CCFDFD60C94A}" type="presParOf" srcId="{DA11AE95-A6B5-4CFC-A2FC-590A4E095C20}" destId="{A1F05BFA-1C86-46A1-BF17-37AA04AF5C52}" srcOrd="0" destOrd="0" presId="urn:microsoft.com/office/officeart/2005/8/layout/hierarchy6"/>
    <dgm:cxn modelId="{1A4CD001-FED5-4C19-86B3-15531CC47AB2}" type="presParOf" srcId="{A1F05BFA-1C86-46A1-BF17-37AA04AF5C52}" destId="{67C74127-D0ED-4B1D-8E61-6D198CA7C6AE}" srcOrd="0" destOrd="0" presId="urn:microsoft.com/office/officeart/2005/8/layout/hierarchy6"/>
    <dgm:cxn modelId="{E4A4B081-4B3A-407C-A79E-5ABE613E0EE4}" type="presParOf" srcId="{67C74127-D0ED-4B1D-8E61-6D198CA7C6AE}" destId="{095998B4-A59B-4980-A6D5-C44C490808E8}" srcOrd="0" destOrd="0" presId="urn:microsoft.com/office/officeart/2005/8/layout/hierarchy6"/>
    <dgm:cxn modelId="{C1DBD4F3-43C5-4AC6-8FAB-3F5941F61F14}" type="presParOf" srcId="{095998B4-A59B-4980-A6D5-C44C490808E8}" destId="{5677FA6B-DD67-45FC-AFF4-791EAA1AB937}" srcOrd="0" destOrd="0" presId="urn:microsoft.com/office/officeart/2005/8/layout/hierarchy6"/>
    <dgm:cxn modelId="{C465F9FF-76EE-4B79-A101-CFA57CC88C6E}" type="presParOf" srcId="{095998B4-A59B-4980-A6D5-C44C490808E8}" destId="{883E0F1D-6955-4E06-BE9C-41FF40CF6F93}" srcOrd="1" destOrd="0" presId="urn:microsoft.com/office/officeart/2005/8/layout/hierarchy6"/>
    <dgm:cxn modelId="{C371A22F-224B-4EEF-B558-2E1DEA6F04F7}" type="presParOf" srcId="{883E0F1D-6955-4E06-BE9C-41FF40CF6F93}" destId="{62FDD080-49F4-4342-8E7F-44315F2EEA19}" srcOrd="0" destOrd="0" presId="urn:microsoft.com/office/officeart/2005/8/layout/hierarchy6"/>
    <dgm:cxn modelId="{6100E45D-7984-43F3-9397-D7CCE370A3FB}" type="presParOf" srcId="{883E0F1D-6955-4E06-BE9C-41FF40CF6F93}" destId="{0A957E61-D90E-4EC8-89AF-19F81C4C90CD}" srcOrd="1" destOrd="0" presId="urn:microsoft.com/office/officeart/2005/8/layout/hierarchy6"/>
    <dgm:cxn modelId="{B0B0D35A-309F-42AD-9314-AD322FDA8AD3}" type="presParOf" srcId="{0A957E61-D90E-4EC8-89AF-19F81C4C90CD}" destId="{36EEC324-F680-404C-8A09-8585DE69110E}" srcOrd="0" destOrd="0" presId="urn:microsoft.com/office/officeart/2005/8/layout/hierarchy6"/>
    <dgm:cxn modelId="{A4F3994B-C2BA-4745-8C13-5679555F58B3}" type="presParOf" srcId="{0A957E61-D90E-4EC8-89AF-19F81C4C90CD}" destId="{5A6E89CB-F633-4E5C-A5DF-30E607B06705}" srcOrd="1" destOrd="0" presId="urn:microsoft.com/office/officeart/2005/8/layout/hierarchy6"/>
    <dgm:cxn modelId="{BB12559C-29FF-48D5-8CC3-2D55439C3E2A}" type="presParOf" srcId="{883E0F1D-6955-4E06-BE9C-41FF40CF6F93}" destId="{F36486D1-2DCE-43FF-A70A-AF29F38E1913}" srcOrd="2" destOrd="0" presId="urn:microsoft.com/office/officeart/2005/8/layout/hierarchy6"/>
    <dgm:cxn modelId="{0686C7F7-EC1E-4DB0-ACF3-500523D6077C}" type="presParOf" srcId="{883E0F1D-6955-4E06-BE9C-41FF40CF6F93}" destId="{8EB702B5-C586-467B-8423-B7A2CBDC1BF9}" srcOrd="3" destOrd="0" presId="urn:microsoft.com/office/officeart/2005/8/layout/hierarchy6"/>
    <dgm:cxn modelId="{D756149C-064D-4A1D-85FE-94B292FDCFBB}" type="presParOf" srcId="{8EB702B5-C586-467B-8423-B7A2CBDC1BF9}" destId="{F5C4F00C-FDC6-40A9-AEA4-A067AEF3680D}" srcOrd="0" destOrd="0" presId="urn:microsoft.com/office/officeart/2005/8/layout/hierarchy6"/>
    <dgm:cxn modelId="{F6C3C24E-BA77-4A26-90CD-C1A4D8F6FC8B}" type="presParOf" srcId="{8EB702B5-C586-467B-8423-B7A2CBDC1BF9}" destId="{236879AE-8DAF-4B10-8161-55E18A673B03}" srcOrd="1" destOrd="0" presId="urn:microsoft.com/office/officeart/2005/8/layout/hierarchy6"/>
    <dgm:cxn modelId="{0503D379-9A9B-404F-9E9F-857DA91D0B48}" type="presParOf" srcId="{DA11AE95-A6B5-4CFC-A2FC-590A4E095C20}" destId="{A492D697-6B82-4A2B-A591-D91FA76EF84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7FA6B-DD67-45FC-AFF4-791EAA1AB937}">
      <dsp:nvSpPr>
        <dsp:cNvPr id="0" name=""/>
        <dsp:cNvSpPr/>
      </dsp:nvSpPr>
      <dsp:spPr>
        <a:xfrm>
          <a:off x="1800198" y="797270"/>
          <a:ext cx="5110308" cy="89676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Определение обязательности применения </a:t>
          </a:r>
          <a:r>
            <a:rPr lang="ru-RU" sz="24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профессиональных стандартов</a:t>
          </a:r>
          <a:endParaRPr lang="ru-RU" sz="24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6463" y="823535"/>
        <a:ext cx="5057778" cy="844239"/>
      </dsp:txXfrm>
    </dsp:sp>
    <dsp:sp modelId="{62FDD080-49F4-4342-8E7F-44315F2EEA19}">
      <dsp:nvSpPr>
        <dsp:cNvPr id="0" name=""/>
        <dsp:cNvSpPr/>
      </dsp:nvSpPr>
      <dsp:spPr>
        <a:xfrm>
          <a:off x="1970879" y="1694039"/>
          <a:ext cx="2384473" cy="777543"/>
        </a:xfrm>
        <a:custGeom>
          <a:avLst/>
          <a:gdLst/>
          <a:ahLst/>
          <a:cxnLst/>
          <a:rect l="0" t="0" r="0" b="0"/>
          <a:pathLst>
            <a:path>
              <a:moveTo>
                <a:pt x="2384473" y="0"/>
              </a:moveTo>
              <a:lnTo>
                <a:pt x="2384473" y="388771"/>
              </a:lnTo>
              <a:lnTo>
                <a:pt x="0" y="388771"/>
              </a:lnTo>
              <a:lnTo>
                <a:pt x="0" y="777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EC324-F680-404C-8A09-8585DE69110E}">
      <dsp:nvSpPr>
        <dsp:cNvPr id="0" name=""/>
        <dsp:cNvSpPr/>
      </dsp:nvSpPr>
      <dsp:spPr>
        <a:xfrm>
          <a:off x="0" y="2471583"/>
          <a:ext cx="3941758" cy="34793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Обязательный характер: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strike="noStrik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ТК РФ Статья 195.3. «Порядок применения профессиональных стандартов» (введена Федеральным законом от 02.05.2015 N 122-ФЗ</a:t>
          </a:r>
          <a:r>
            <a:rPr lang="ru-RU" sz="2000" strike="noStrik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strike="noStrik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defTabSz="889000">
            <a:lnSpc>
              <a:spcPct val="90000"/>
            </a:lnSpc>
            <a:spcBef>
              <a:spcPct val="0"/>
            </a:spcBef>
          </a:pPr>
          <a:r>
            <a:rPr lang="ru-RU" sz="2000" strike="noStrik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ТК РФ Статья 57. «Содержание трудового договора»</a:t>
          </a:r>
        </a:p>
      </dsp:txBody>
      <dsp:txXfrm>
        <a:off x="101907" y="2573490"/>
        <a:ext cx="3737944" cy="3275536"/>
      </dsp:txXfrm>
    </dsp:sp>
    <dsp:sp modelId="{F36486D1-2DCE-43FF-A70A-AF29F38E1913}">
      <dsp:nvSpPr>
        <dsp:cNvPr id="0" name=""/>
        <dsp:cNvSpPr/>
      </dsp:nvSpPr>
      <dsp:spPr>
        <a:xfrm>
          <a:off x="4355352" y="1694039"/>
          <a:ext cx="2368751" cy="773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545"/>
              </a:lnTo>
              <a:lnTo>
                <a:pt x="2368751" y="386545"/>
              </a:lnTo>
              <a:lnTo>
                <a:pt x="2368751" y="773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4F00C-FDC6-40A9-AEA4-A067AEF3680D}">
      <dsp:nvSpPr>
        <dsp:cNvPr id="0" name=""/>
        <dsp:cNvSpPr/>
      </dsp:nvSpPr>
      <dsp:spPr>
        <a:xfrm>
          <a:off x="4735241" y="2467131"/>
          <a:ext cx="3977725" cy="347933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Рекомендательный характер: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</a:pPr>
          <a:r>
            <a:rPr lang="ru-RU" sz="18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Характеристики квалификации, которые содержатся в профессиональных стандартах, </a:t>
          </a: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применяются работодателями в качестве основы для определения требований к квалификации работни</a:t>
          </a:r>
          <a:r>
            <a:rPr lang="ru-RU" sz="18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ков с учетом особенностей выполняемых работниками трудовых функций, обусловленных применяемыми технологиями и принятой организацией производства и труда</a:t>
          </a:r>
        </a:p>
      </dsp:txBody>
      <dsp:txXfrm>
        <a:off x="4837147" y="2569037"/>
        <a:ext cx="3773913" cy="3275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33686-63DB-44D5-9343-BF33D920C50F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51472-C1F1-45DB-9404-E82C20564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24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375F-E9F2-443D-BD83-99BB176670A9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C95A-29BC-4DBB-980F-3EB5E3E39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8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3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95F-868B-4096-AE5D-D802E4E56136}" type="datetime1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7635-E793-4EF8-B779-DBA13D7CF7AA}" type="datetime1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ABA3-FBD5-4A48-8948-FD41FF95AE97}" type="datetime1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2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ного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915"/>
            <a:ext cx="9143999" cy="6092381"/>
          </a:xfrm>
          <a:custGeom>
            <a:avLst/>
            <a:gdLst>
              <a:gd name="T0" fmla="*/ 0 w 2976"/>
              <a:gd name="T1" fmla="*/ 2975 h 2975"/>
              <a:gd name="T2" fmla="*/ 0 w 2976"/>
              <a:gd name="T3" fmla="*/ 2975 h 2975"/>
              <a:gd name="T4" fmla="*/ 2976 w 2976"/>
              <a:gd name="T5" fmla="*/ 2975 h 2975"/>
              <a:gd name="T6" fmla="*/ 2976 w 2976"/>
              <a:gd name="T7" fmla="*/ 0 h 2975"/>
              <a:gd name="T8" fmla="*/ 0 w 2976"/>
              <a:gd name="T9" fmla="*/ 0 h 2975"/>
              <a:gd name="T10" fmla="*/ 0 w 2976"/>
              <a:gd name="T11" fmla="*/ 2975 h 2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76" h="2975">
                <a:moveTo>
                  <a:pt x="0" y="2975"/>
                </a:moveTo>
                <a:lnTo>
                  <a:pt x="0" y="2975"/>
                </a:lnTo>
                <a:lnTo>
                  <a:pt x="2976" y="2975"/>
                </a:lnTo>
                <a:lnTo>
                  <a:pt x="2976" y="0"/>
                </a:lnTo>
                <a:lnTo>
                  <a:pt x="0" y="0"/>
                </a:lnTo>
                <a:lnTo>
                  <a:pt x="0" y="297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u="sng"/>
          </a:p>
        </p:txBody>
      </p:sp>
    </p:spTree>
    <p:extLst>
      <p:ext uri="{BB962C8B-B14F-4D97-AF65-F5344CB8AC3E}">
        <p14:creationId xmlns:p14="http://schemas.microsoft.com/office/powerpoint/2010/main" val="246880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45295" y="1830586"/>
            <a:ext cx="5853410" cy="4420197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24812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5809-FEA4-44D8-98E6-F8F01D1EE765}" type="datetime1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2EA7-FAFA-4F71-B1BF-4B18AD2A15D3}" type="datetime1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8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B7ED-6E8D-411F-8144-EFE344084773}" type="datetime1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CD71-7D7E-4EFD-913F-84AF9C59FB86}" type="datetime1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A978-31A6-4826-B834-9026FFF6162C}" type="datetime1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3BA-81A5-42EF-B8BE-F9BF45751BAD}" type="datetime1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5B2-7044-4148-9A32-B8C534780C46}" type="datetime1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1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E109-3C5E-42C8-BD56-9FBA31400C5D}" type="datetime1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C204-1859-4AA0-8DB3-FEE557AB40E6}" type="datetime1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6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.prokopeva@nostroy.ru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1043608" y="3470374"/>
            <a:ext cx="72588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реестр специалистов строительной отрасли. Внедрение ФЗ              «О независимой оценке квалификации» в строительной отрасли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036" y="231644"/>
            <a:ext cx="4340728" cy="29751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135" y="5657671"/>
            <a:ext cx="9324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Прокопьева Надежда Александровна –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департамента профессионального образования 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Ассоциации «Национального 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объединения 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строителей», 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 секретарь и член СПК в строительстве</a:t>
            </a:r>
          </a:p>
        </p:txBody>
      </p:sp>
    </p:spTree>
    <p:extLst>
      <p:ext uri="{BB962C8B-B14F-4D97-AF65-F5344CB8AC3E}">
        <p14:creationId xmlns:p14="http://schemas.microsoft.com/office/powerpoint/2010/main" val="20361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74AC5B1-1FF2-4CA6-BFC2-E31C5837E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25" y="100174"/>
            <a:ext cx="1860068" cy="109329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4C996DF-FDD2-45A5-9D64-656C9F504DC3}"/>
              </a:ext>
            </a:extLst>
          </p:cNvPr>
          <p:cNvSpPr/>
          <p:nvPr/>
        </p:nvSpPr>
        <p:spPr>
          <a:xfrm>
            <a:off x="439616" y="1086530"/>
            <a:ext cx="5231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Марий Эл:</a:t>
            </a:r>
          </a:p>
          <a:p>
            <a:pPr algn="l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СРО-Оператор НРС</a:t>
            </a:r>
          </a:p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действующих членов СРО –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включенных в НРС –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397 ≈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95,9%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CB1131A9-8D44-4410-A17C-AAEAE3330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30406"/>
              </p:ext>
            </p:extLst>
          </p:nvPr>
        </p:nvGraphicFramePr>
        <p:xfrm>
          <a:off x="224231" y="2636660"/>
          <a:ext cx="8574570" cy="2201704"/>
        </p:xfrm>
        <a:graphic>
          <a:graphicData uri="http://schemas.openxmlformats.org/drawingml/2006/table">
            <a:tbl>
              <a:tblPr/>
              <a:tblGrid>
                <a:gridCol w="1035401">
                  <a:extLst>
                    <a:ext uri="{9D8B030D-6E8A-4147-A177-3AD203B41FA5}">
                      <a16:colId xmlns:a16="http://schemas.microsoft.com/office/drawing/2014/main" xmlns="" val="3783819868"/>
                    </a:ext>
                  </a:extLst>
                </a:gridCol>
                <a:gridCol w="972844">
                  <a:extLst>
                    <a:ext uri="{9D8B030D-6E8A-4147-A177-3AD203B41FA5}">
                      <a16:colId xmlns:a16="http://schemas.microsoft.com/office/drawing/2014/main" xmlns="" val="3750535348"/>
                    </a:ext>
                  </a:extLst>
                </a:gridCol>
                <a:gridCol w="825535">
                  <a:extLst>
                    <a:ext uri="{9D8B030D-6E8A-4147-A177-3AD203B41FA5}">
                      <a16:colId xmlns:a16="http://schemas.microsoft.com/office/drawing/2014/main" xmlns="" val="711288651"/>
                    </a:ext>
                  </a:extLst>
                </a:gridCol>
                <a:gridCol w="687945">
                  <a:extLst>
                    <a:ext uri="{9D8B030D-6E8A-4147-A177-3AD203B41FA5}">
                      <a16:colId xmlns:a16="http://schemas.microsoft.com/office/drawing/2014/main" xmlns="" val="876626414"/>
                    </a:ext>
                  </a:extLst>
                </a:gridCol>
                <a:gridCol w="666778">
                  <a:extLst>
                    <a:ext uri="{9D8B030D-6E8A-4147-A177-3AD203B41FA5}">
                      <a16:colId xmlns:a16="http://schemas.microsoft.com/office/drawing/2014/main" xmlns="" val="780448214"/>
                    </a:ext>
                  </a:extLst>
                </a:gridCol>
                <a:gridCol w="740864">
                  <a:extLst>
                    <a:ext uri="{9D8B030D-6E8A-4147-A177-3AD203B41FA5}">
                      <a16:colId xmlns:a16="http://schemas.microsoft.com/office/drawing/2014/main" xmlns="" val="4025220750"/>
                    </a:ext>
                  </a:extLst>
                </a:gridCol>
                <a:gridCol w="709113">
                  <a:extLst>
                    <a:ext uri="{9D8B030D-6E8A-4147-A177-3AD203B41FA5}">
                      <a16:colId xmlns:a16="http://schemas.microsoft.com/office/drawing/2014/main" xmlns="" val="2151511023"/>
                    </a:ext>
                  </a:extLst>
                </a:gridCol>
                <a:gridCol w="654977">
                  <a:extLst>
                    <a:ext uri="{9D8B030D-6E8A-4147-A177-3AD203B41FA5}">
                      <a16:colId xmlns:a16="http://schemas.microsoft.com/office/drawing/2014/main" xmlns="" val="1198342615"/>
                    </a:ext>
                  </a:extLst>
                </a:gridCol>
                <a:gridCol w="699747">
                  <a:extLst>
                    <a:ext uri="{9D8B030D-6E8A-4147-A177-3AD203B41FA5}">
                      <a16:colId xmlns:a16="http://schemas.microsoft.com/office/drawing/2014/main" xmlns="" val="613440412"/>
                    </a:ext>
                  </a:extLst>
                </a:gridCol>
                <a:gridCol w="592692">
                  <a:extLst>
                    <a:ext uri="{9D8B030D-6E8A-4147-A177-3AD203B41FA5}">
                      <a16:colId xmlns:a16="http://schemas.microsoft.com/office/drawing/2014/main" xmlns="" val="2815711138"/>
                    </a:ext>
                  </a:extLst>
                </a:gridCol>
                <a:gridCol w="988674">
                  <a:extLst>
                    <a:ext uri="{9D8B030D-6E8A-4147-A177-3AD203B41FA5}">
                      <a16:colId xmlns:a16="http://schemas.microsoft.com/office/drawing/2014/main" xmlns="" val="1754825685"/>
                    </a:ext>
                  </a:extLst>
                </a:gridCol>
              </a:tblGrid>
              <a:tr h="826532">
                <a:tc>
                  <a:txBody>
                    <a:bodyPr/>
                    <a:lstStyle/>
                    <a:p>
                      <a:pPr marL="0" indent="0" algn="ctr">
                        <a:defRPr sz="1800"/>
                      </a:pPr>
                      <a:r>
                        <a:rPr lang="ru-RU" sz="1200" u="none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Федеральный округ</a:t>
                      </a:r>
                      <a:endParaRPr sz="1200" u="none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Gotham Pro Medium Regular"/>
                        <a:cs typeface="Arial" panose="020B0604020202020204" pitchFamily="34" charset="0"/>
                        <a:sym typeface="Gotham Pro Medium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63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Количество операторов НРС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63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Количество действующих членов СРО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63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Количество включенных в НРС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63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Количество отказов во включении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63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Количество принятых решений о возврате документов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63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Рассмотрены Комиссией, итого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63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Количество поступивших заявлений (Операторы НРС)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63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Количество поступивших заявлений (почтовые отправления)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63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cap="none" spc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Общее количество поступивших заявлений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63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Рассмотрено, статус уточняется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6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3398087"/>
                  </a:ext>
                </a:extLst>
              </a:tr>
              <a:tr h="19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 Light"/>
                        </a:rPr>
                        <a:t>Республика Марий Эл</a:t>
                      </a:r>
                    </a:p>
                  </a:txBody>
                  <a:tcPr marL="3572" marR="3572" marT="3572" marB="0" anchor="ctr">
                    <a:lnL w="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207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397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15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413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389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33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422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8265490"/>
                  </a:ext>
                </a:extLst>
              </a:tr>
            </a:tbl>
          </a:graphicData>
        </a:graphic>
      </p:graphicFrame>
      <p:sp>
        <p:nvSpPr>
          <p:cNvPr id="8" name="Shape 483">
            <a:extLst>
              <a:ext uri="{FF2B5EF4-FFF2-40B4-BE49-F238E27FC236}">
                <a16:creationId xmlns:a16="http://schemas.microsoft.com/office/drawing/2014/main" xmlns="" id="{0238F5D0-FA1A-491B-B110-0872D47D081A}"/>
              </a:ext>
            </a:extLst>
          </p:cNvPr>
          <p:cNvSpPr txBox="1"/>
          <p:nvPr/>
        </p:nvSpPr>
        <p:spPr>
          <a:xfrm>
            <a:off x="-4175" y="226954"/>
            <a:ext cx="8568952" cy="460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>
            <a:spAutoFit/>
          </a:bodyPr>
          <a:lstStyle>
            <a:lvl1pPr algn="l">
              <a:lnSpc>
                <a:spcPct val="110000"/>
              </a:lnSpc>
              <a:defRPr sz="6000">
                <a:solidFill>
                  <a:srgbClr val="282828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НРС в Республике Марий Эл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297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1196008" y="2837488"/>
            <a:ext cx="705678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0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Заголовок 1"/>
          <p:cNvSpPr txBox="1">
            <a:spLocks/>
          </p:cNvSpPr>
          <p:nvPr/>
        </p:nvSpPr>
        <p:spPr bwMode="auto">
          <a:xfrm>
            <a:off x="1043608" y="260648"/>
            <a:ext cx="7410188" cy="77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</a:t>
            </a: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 в строительстве: текущая ситуация</a:t>
            </a:r>
            <a:endParaRPr lang="ru-RU" alt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75856" y="1268760"/>
            <a:ext cx="5652120" cy="550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Утверждено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стандартов (в области строительства, проектирования, изысканий, кадастрового учета)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требованиями 372-ФЗ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актуализированы профессиональные стандарты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«Организатор строительного производства»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«Руководитель строительной организации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dirty="0" smtClean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sroarmo.ru/sites/default/files/field/image/photodune-12320136-red-ring-binder-with-inscription-new-instructions-xs-pro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8" y="2276872"/>
            <a:ext cx="268245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6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Заголовок 1"/>
          <p:cNvSpPr txBox="1">
            <a:spLocks/>
          </p:cNvSpPr>
          <p:nvPr/>
        </p:nvSpPr>
        <p:spPr bwMode="auto">
          <a:xfrm>
            <a:off x="1043608" y="260648"/>
            <a:ext cx="7410188" cy="77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</a:t>
            </a: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 в строительстве: текущая ситуация</a:t>
            </a:r>
            <a:endParaRPr lang="ru-RU" alt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109020" y="1196752"/>
            <a:ext cx="5652120" cy="550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сведений о проведении независимой квалификаций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внесено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квалификаций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квалификации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сформированы и </a:t>
            </a:r>
            <a:r>
              <a:rPr lang="ru-RU" alt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переданы в НАРК</a:t>
            </a:r>
            <a:endParaRPr lang="ru-RU" alt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квалификаций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сформировано и находятся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общественном обсуждении в Совете по профессиональным квалификациям в строительстве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dirty="0" smtClean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Картинки по запросу стопка бумаг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8575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943980" y="2708920"/>
            <a:ext cx="75608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</a:t>
            </a:r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КВАЛИФИКАЦИЙ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9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088" y="113790"/>
            <a:ext cx="8689392" cy="938945"/>
          </a:xfrm>
        </p:spPr>
        <p:txBody>
          <a:bodyPr>
            <a:noAutofit/>
          </a:bodyPr>
          <a:lstStyle/>
          <a:p>
            <a:pPr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Комплекты оценочных средств (КОС)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88" y="2420888"/>
            <a:ext cx="8955800" cy="432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25750"/>
            <a:ext cx="2712955" cy="3859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474" y="2921698"/>
            <a:ext cx="2719052" cy="38347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328" y="2937943"/>
            <a:ext cx="2682472" cy="3834716"/>
          </a:xfrm>
          <a:prstGeom prst="rect">
            <a:avLst/>
          </a:prstGeom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432984" y="1052735"/>
            <a:ext cx="8229600" cy="4897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01.10.2017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завершена разработка КОС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профессиональным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квалификациям</a:t>
            </a:r>
          </a:p>
          <a:p>
            <a:pPr marL="0" indent="0" algn="ctr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Совет по профессиональным квалификациям в строительстве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утвердил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КОСы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профессиональным квалификациям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2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405" y="1191659"/>
            <a:ext cx="8229600" cy="5361459"/>
          </a:xfrm>
        </p:spPr>
        <p:txBody>
          <a:bodyPr/>
          <a:lstStyle/>
          <a:p>
            <a:pPr marL="0" indent="0">
              <a:buNone/>
              <a:tabLst>
                <a:tab pos="88900" algn="l"/>
              </a:tabLst>
            </a:pPr>
            <a:endParaRPr lang="ru-RU" sz="1400" dirty="0" smtClean="0"/>
          </a:p>
          <a:p>
            <a:pPr marL="0" indent="0">
              <a:buNone/>
              <a:tabLst>
                <a:tab pos="88900" algn="l"/>
              </a:tabLst>
            </a:pPr>
            <a:endParaRPr lang="ru-RU" sz="1400" dirty="0" smtClean="0"/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F5A0-B2B0-4724-A9C1-93EFF48FF68F}" type="slidenum">
              <a:rPr lang="en-US" altLang="ru-RU" smtClean="0"/>
              <a:pPr>
                <a:defRPr/>
              </a:pPr>
              <a:t>16</a:t>
            </a:fld>
            <a:endParaRPr lang="en-US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007" y="46514"/>
            <a:ext cx="88434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Промежуточные результаты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созданию </a:t>
            </a: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ЦОКов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upload.wikimedia.org/wikipedia/commons/thumb/d/db/Map_of_Russian_districts,_2014-03-21.svg/698px-Map_of_Russian_districts,_2014-03-2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8" y="2378278"/>
            <a:ext cx="8712968" cy="43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25847" y="6368687"/>
            <a:ext cx="1012825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Махачкала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5058" y="4059752"/>
            <a:ext cx="1457325" cy="212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5700283"/>
            <a:ext cx="93610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Самара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5763" y="5229181"/>
            <a:ext cx="1489584" cy="2329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Нижний Новгород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230475" y="1262573"/>
            <a:ext cx="87129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01.10.2017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создано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alt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ЦОКов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Москве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Санкт-Петербурге, Астрахани, Махачкале, Владимире, Ижевске, Нижнем Новгороде, Казани, Самаре, Уфе, Кемерово, Костроме,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Красноярске, Екатеринбурге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Якутске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68378" y="5687472"/>
            <a:ext cx="1457325" cy="212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Красноярск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4410157"/>
            <a:ext cx="864096" cy="182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Якутск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8505" y="4972693"/>
            <a:ext cx="794684" cy="2393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88507" y="5474028"/>
            <a:ext cx="648072" cy="2107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Уфа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6040069"/>
            <a:ext cx="864096" cy="182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Кемерово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2244" y="6016531"/>
            <a:ext cx="1123517" cy="204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Астрахань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64070" y="4741220"/>
            <a:ext cx="1123517" cy="204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50785" y="4989287"/>
            <a:ext cx="1123517" cy="204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Ижевск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61968" y="5453034"/>
            <a:ext cx="840403" cy="239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Казань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20181" y="4530194"/>
            <a:ext cx="947563" cy="211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Кострома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22863" y="5776941"/>
            <a:ext cx="864096" cy="182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Томск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40915" y="5229181"/>
            <a:ext cx="1327029" cy="213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Екатеринбург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3434" y="2629985"/>
            <a:ext cx="7218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Заявки еще 16 организаций будут рассмотрены до конца 2017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года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62630896"/>
              </p:ext>
            </p:extLst>
          </p:nvPr>
        </p:nvGraphicFramePr>
        <p:xfrm>
          <a:off x="179512" y="0"/>
          <a:ext cx="871296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3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482" y="192852"/>
            <a:ext cx="901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и квалификационный стандарты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520915"/>
            <a:ext cx="3454202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квалификации, необходимой работнику для осуществления определенного вида профессиональной деятельности, в том числе выполнения определенной трудовой функции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3909" y="2520915"/>
            <a:ext cx="3454202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квалификации необходимой работнику для осуществлений трудовых функций, дифференцированная от вида трудовой деятельности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184" y="1356944"/>
            <a:ext cx="3510594" cy="70788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5141" y="1356944"/>
            <a:ext cx="3510594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Квалификационный стандарт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6040" y="5782795"/>
            <a:ext cx="2388795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п. 5 ст. 55.5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481" y="5805264"/>
            <a:ext cx="4572000" cy="367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ст. 195.1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338443" y="1536238"/>
            <a:ext cx="288032" cy="38932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338443" y="3416351"/>
            <a:ext cx="288032" cy="38932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894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299644" y="316458"/>
            <a:ext cx="8771513" cy="647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07504" y="4158"/>
            <a:ext cx="9145016" cy="1542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независимой оценки квалификаций и национального реестра специалистов (НРС)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http://www.guardinfo.ru/netcat_files/522/346/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02" y="1705425"/>
            <a:ext cx="2304256" cy="267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832" y="1670585"/>
            <a:ext cx="2608610" cy="19539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2625" y="3833802"/>
            <a:ext cx="256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реестр специалистов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3512" y="4692133"/>
            <a:ext cx="3374337" cy="1256665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специалистам по организации строительства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1541" y="4723984"/>
            <a:ext cx="4248471" cy="1256665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Сдача профессионального экзамена на соответствие профессиональным и квалификационным стандартам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219798" y="4539539"/>
            <a:ext cx="288032" cy="3688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616665" y="4568169"/>
            <a:ext cx="288032" cy="3688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3923928" y="2924944"/>
            <a:ext cx="1224136" cy="504056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6222355"/>
            <a:ext cx="8856984" cy="539731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Квалификационные стандарты включают в себя требования по прохождению специалистами независимой оценки квалификаций в срок до 2019 года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24" y="178858"/>
            <a:ext cx="2088232" cy="149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257948" y="1707529"/>
            <a:ext cx="6759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Национальное объединение строителей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5575256" y="5562241"/>
            <a:ext cx="25922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НОСТРОЙ согласно ст. 55.20         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378" y="2684784"/>
            <a:ext cx="2608610" cy="19539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52120" y="4638724"/>
            <a:ext cx="256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реестр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в строительстве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совет по профессиональным квалификация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3" y="2759666"/>
            <a:ext cx="2404641" cy="160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55576" y="4626451"/>
            <a:ext cx="3365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по профессиональным квалификациям в строительстве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857707" y="5571614"/>
            <a:ext cx="28539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Полномочия НОСТРОЙ согласно решению НСПК от 29.07.2014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1224136" cy="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700808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Прокопьева Надежда Александровна –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департамента профессионального образования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объединения строителей,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 секретарь и член СПК в строительстве</a:t>
            </a:r>
          </a:p>
          <a:p>
            <a:pPr algn="ctr">
              <a:spcBef>
                <a:spcPct val="0"/>
              </a:spcBef>
              <a:buNone/>
            </a:pPr>
            <a:endParaRPr lang="ru-RU" alt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n.prokopeva@nostroy.ru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8(495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987-31-50 (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1187624" y="1916832"/>
            <a:ext cx="705678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РЕЕСТР СПЕЦИАЛИСТОВ В СТРОИТЕЛЬСТВЕ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24" y="178858"/>
            <a:ext cx="2088232" cy="149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257948" y="1707529"/>
            <a:ext cx="6759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Национальное объединение строителей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http://www.ukrinvestcenter.com.ua/wp-content/uploads/2014/01/stroy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65" y="2758030"/>
            <a:ext cx="2541298" cy="12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3180282" y="4125982"/>
            <a:ext cx="25817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88 229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строительных компаний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278107" y="5377822"/>
            <a:ext cx="69326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Каждая строительная компания – член СРО должна с 01.07.2017 показать наличие в штате не менее 2-х специалистов по организации строительства, включенных в Национальный реестр специалистов в области строительства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(ч. 6 ст. 55.5 </a:t>
            </a:r>
            <a:r>
              <a:rPr lang="ru-RU" sz="1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РФ)</a:t>
            </a:r>
            <a:endParaRPr lang="ru-RU" sz="1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5762026" y="4133179"/>
            <a:ext cx="33819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Около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170 000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специалистов по организации строительства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инженеры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68" y="2656394"/>
            <a:ext cx="1945812" cy="135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ovsrok.alloy.ru/media-v29/logos/842c1ac5d5ab6b80fb7142c5abf095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67942"/>
            <a:ext cx="1840192" cy="132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208960" y="4180127"/>
            <a:ext cx="28780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259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саморегулируемых организаций в области строительства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12.jpeg" descr="image12.jpeg"/>
          <p:cNvPicPr>
            <a:picLocks noChangeAspect="1"/>
          </p:cNvPicPr>
          <p:nvPr/>
        </p:nvPicPr>
        <p:blipFill>
          <a:blip r:embed="rId2">
            <a:alphaModFix amt="58119"/>
            <a:extLst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6" name="Group 446"/>
          <p:cNvGrpSpPr/>
          <p:nvPr/>
        </p:nvGrpSpPr>
        <p:grpSpPr>
          <a:xfrm>
            <a:off x="6258696" y="2225174"/>
            <a:ext cx="2704503" cy="3006593"/>
            <a:chOff x="-2" y="0"/>
            <a:chExt cx="7212006" cy="8017579"/>
          </a:xfrm>
        </p:grpSpPr>
        <p:sp>
          <p:nvSpPr>
            <p:cNvPr id="144" name="Shape 444"/>
            <p:cNvSpPr/>
            <p:nvPr/>
          </p:nvSpPr>
          <p:spPr>
            <a:xfrm>
              <a:off x="-2" y="0"/>
              <a:ext cx="7212006" cy="80175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6788" tIns="26788" rIns="26788" bIns="2678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/>
            </a:p>
          </p:txBody>
        </p:sp>
        <p:sp>
          <p:nvSpPr>
            <p:cNvPr id="145" name="Shape 445"/>
            <p:cNvSpPr txBox="1"/>
            <p:nvPr/>
          </p:nvSpPr>
          <p:spPr>
            <a:xfrm>
              <a:off x="-2" y="3690434"/>
              <a:ext cx="7212006" cy="636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8" tIns="26788" rIns="26788" bIns="26788" numCol="1" anchor="ctr">
              <a:spAutoFit/>
            </a:bodyPr>
            <a:lstStyle>
              <a:lvl1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200"/>
                <a:t>v</a:t>
              </a:r>
            </a:p>
          </p:txBody>
        </p:sp>
      </p:grpSp>
      <p:sp>
        <p:nvSpPr>
          <p:cNvPr id="147" name="Shape 447"/>
          <p:cNvSpPr/>
          <p:nvPr/>
        </p:nvSpPr>
        <p:spPr>
          <a:xfrm>
            <a:off x="3388967" y="2225174"/>
            <a:ext cx="2704502" cy="30065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148" name="Shape 448"/>
          <p:cNvSpPr/>
          <p:nvPr/>
        </p:nvSpPr>
        <p:spPr>
          <a:xfrm>
            <a:off x="345245" y="2228664"/>
            <a:ext cx="2846282" cy="30161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149" name="Shape 450"/>
          <p:cNvSpPr txBox="1"/>
          <p:nvPr/>
        </p:nvSpPr>
        <p:spPr>
          <a:xfrm>
            <a:off x="3358851" y="226660"/>
            <a:ext cx="2797325" cy="40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>
            <a:lvl1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endParaRPr sz="2250" dirty="0"/>
          </a:p>
        </p:txBody>
      </p:sp>
      <p:sp>
        <p:nvSpPr>
          <p:cNvPr id="151" name="Shape 459"/>
          <p:cNvSpPr txBox="1"/>
          <p:nvPr/>
        </p:nvSpPr>
        <p:spPr>
          <a:xfrm>
            <a:off x="3536680" y="3086060"/>
            <a:ext cx="2409076" cy="1679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8" tIns="26788" rIns="26788" bIns="26788">
            <a:spAutoFit/>
          </a:bodyPr>
          <a:lstStyle/>
          <a:p>
            <a:pPr defTabSz="3429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800" dirty="0" err="1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Приказ</a:t>
            </a:r>
            <a:r>
              <a:rPr sz="800" dirty="0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 «О </a:t>
            </a:r>
            <a:r>
              <a:rPr sz="800" dirty="0" err="1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порядке</a:t>
            </a:r>
            <a:r>
              <a:rPr sz="800" dirty="0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 </a:t>
            </a:r>
            <a:r>
              <a:rPr sz="800" dirty="0" err="1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ведения</a:t>
            </a:r>
            <a:r>
              <a:rPr sz="800" dirty="0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 </a:t>
            </a:r>
            <a:r>
              <a:rPr sz="800" dirty="0" err="1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национального</a:t>
            </a:r>
            <a:r>
              <a:rPr sz="800" dirty="0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 </a:t>
            </a:r>
            <a:r>
              <a:rPr sz="800" dirty="0" err="1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реестра</a:t>
            </a:r>
            <a:r>
              <a:rPr sz="800" dirty="0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 </a:t>
            </a:r>
            <a:r>
              <a:rPr sz="800" dirty="0" err="1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специалистов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инженерных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изысканий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архитектурно-строительного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проектирования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национального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реестра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специалистов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включения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такие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реестры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сведений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физических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лицах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исключения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таких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сведений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внесения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изменений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сведения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физических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лицах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включенные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такие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реестры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перечне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направлений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52" name="Shape 472"/>
          <p:cNvSpPr txBox="1"/>
          <p:nvPr/>
        </p:nvSpPr>
        <p:spPr>
          <a:xfrm>
            <a:off x="503929" y="3203204"/>
            <a:ext cx="2602867" cy="792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2000"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pP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Градостроительный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кодекс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Российской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в </a:t>
            </a:r>
            <a:r>
              <a:rPr sz="1000" dirty="0" err="1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редакции</a:t>
            </a:r>
            <a:r>
              <a:rPr sz="1000" dirty="0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 </a:t>
            </a:r>
            <a:r>
              <a:rPr sz="1000" dirty="0" err="1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Федерального</a:t>
            </a:r>
            <a:r>
              <a:rPr sz="1000" dirty="0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 </a:t>
            </a:r>
            <a:r>
              <a:rPr sz="1000" dirty="0" err="1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закона</a:t>
            </a:r>
            <a:r>
              <a:rPr sz="1000" dirty="0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 </a:t>
            </a:r>
            <a:br>
              <a:rPr sz="1000" dirty="0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</a:br>
            <a:r>
              <a:rPr sz="1000" dirty="0" err="1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от</a:t>
            </a:r>
            <a:r>
              <a:rPr sz="1000" dirty="0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 03 </a:t>
            </a:r>
            <a:r>
              <a:rPr sz="1000" dirty="0" err="1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июля</a:t>
            </a:r>
            <a:r>
              <a:rPr sz="1000" dirty="0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 2016 </a:t>
            </a:r>
            <a:r>
              <a:rPr sz="1000" dirty="0" err="1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года</a:t>
            </a:r>
            <a:r>
              <a:rPr sz="1000" dirty="0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 №372-ФЗ</a:t>
            </a:r>
          </a:p>
        </p:txBody>
      </p:sp>
      <p:pic>
        <p:nvPicPr>
          <p:cNvPr id="154" name="minstroy_logo.png" descr="minstroy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6680" y="2400366"/>
            <a:ext cx="1612491" cy="646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_1475055400_2018695468.png" descr="pic_1475055400_2018695468.png"/>
          <p:cNvPicPr>
            <a:picLocks noChangeAspect="1"/>
          </p:cNvPicPr>
          <p:nvPr/>
        </p:nvPicPr>
        <p:blipFill>
          <a:blip r:embed="rId4">
            <a:extLst/>
          </a:blip>
          <a:srcRect l="8351"/>
          <a:stretch>
            <a:fillRect/>
          </a:stretch>
        </p:blipFill>
        <p:spPr>
          <a:xfrm>
            <a:off x="6258696" y="2318582"/>
            <a:ext cx="1146257" cy="80988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459"/>
          <p:cNvSpPr txBox="1"/>
          <p:nvPr/>
        </p:nvSpPr>
        <p:spPr>
          <a:xfrm>
            <a:off x="6406409" y="3188357"/>
            <a:ext cx="2409076" cy="1162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8" tIns="26788" rIns="26788" bIns="26788">
            <a:spAutoFit/>
          </a:bodyPr>
          <a:lstStyle/>
          <a:p>
            <a:pPr defTabSz="3429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Регламент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«О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порядке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ведения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Национального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реестра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специалистов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включения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него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сведений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физических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лицах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исключения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57" name="8_Gosduma_logo.jpg" descr="8_Gosduma_logo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3929" y="2400365"/>
            <a:ext cx="992830" cy="72814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354"/>
          <p:cNvSpPr/>
          <p:nvPr/>
        </p:nvSpPr>
        <p:spPr>
          <a:xfrm>
            <a:off x="572062" y="4768364"/>
            <a:ext cx="954249" cy="23029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159" name="Вступил в силу с 1 июля 2017 года"/>
          <p:cNvSpPr txBox="1"/>
          <p:nvPr/>
        </p:nvSpPr>
        <p:spPr>
          <a:xfrm>
            <a:off x="475956" y="4817973"/>
            <a:ext cx="1612218" cy="204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 algn="l" defTabSz="914400">
              <a:lnSpc>
                <a:spcPct val="130000"/>
              </a:lnSpc>
              <a:defRPr sz="2000">
                <a:solidFill>
                  <a:srgbClr val="697593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lvl1pPr>
          </a:lstStyle>
          <a:p>
            <a:r>
              <a:rPr sz="750" dirty="0" err="1"/>
              <a:t>Вступил</a:t>
            </a:r>
            <a:r>
              <a:rPr sz="750" dirty="0"/>
              <a:t> в </a:t>
            </a:r>
            <a:r>
              <a:rPr sz="750" dirty="0" err="1"/>
              <a:t>силу</a:t>
            </a:r>
            <a:r>
              <a:rPr sz="750" dirty="0"/>
              <a:t> с 1 </a:t>
            </a:r>
            <a:r>
              <a:rPr sz="750" dirty="0" err="1"/>
              <a:t>июля</a:t>
            </a:r>
            <a:r>
              <a:rPr sz="750" dirty="0"/>
              <a:t> 2017 </a:t>
            </a:r>
            <a:r>
              <a:rPr sz="750" dirty="0" err="1"/>
              <a:t>года</a:t>
            </a:r>
            <a:endParaRPr sz="750" dirty="0"/>
          </a:p>
        </p:txBody>
      </p:sp>
      <p:sp>
        <p:nvSpPr>
          <p:cNvPr id="160" name="Утвержден Минстроем России  (приказ от 06.04.17 № 688р)"/>
          <p:cNvSpPr txBox="1"/>
          <p:nvPr/>
        </p:nvSpPr>
        <p:spPr>
          <a:xfrm>
            <a:off x="3537020" y="4791393"/>
            <a:ext cx="2408397" cy="354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8" tIns="26788" rIns="26788" bIns="26788" anchor="ctr">
            <a:spAutoFit/>
          </a:bodyPr>
          <a:lstStyle/>
          <a:p>
            <a:pPr defTabSz="342900">
              <a:lnSpc>
                <a:spcPct val="130000"/>
              </a:lnSpc>
              <a:defRPr sz="2000">
                <a:solidFill>
                  <a:srgbClr val="697593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pPr>
            <a:r>
              <a:rPr sz="750"/>
              <a:t>Утвержден Минстроем России </a:t>
            </a:r>
            <a:br>
              <a:rPr sz="750"/>
            </a:br>
            <a:r>
              <a:rPr sz="750"/>
              <a:t>(приказ от 06.04.17 № 688р)</a:t>
            </a:r>
          </a:p>
        </p:txBody>
      </p:sp>
      <p:sp>
        <p:nvSpPr>
          <p:cNvPr id="161" name="Shape 354"/>
          <p:cNvSpPr/>
          <p:nvPr/>
        </p:nvSpPr>
        <p:spPr>
          <a:xfrm>
            <a:off x="3570018" y="4783495"/>
            <a:ext cx="954249" cy="23029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162" name="Утвержден Советом НОСТРОЙ  в окончательной редакции…"/>
          <p:cNvSpPr txBox="1"/>
          <p:nvPr/>
        </p:nvSpPr>
        <p:spPr>
          <a:xfrm>
            <a:off x="6406409" y="4677814"/>
            <a:ext cx="2409076" cy="50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pPr defTabSz="342900">
              <a:lnSpc>
                <a:spcPct val="130000"/>
              </a:lnSpc>
              <a:defRPr sz="2000">
                <a:solidFill>
                  <a:srgbClr val="697593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pPr>
            <a:r>
              <a:rPr sz="750" dirty="0" err="1"/>
              <a:t>Утвержден</a:t>
            </a:r>
            <a:r>
              <a:rPr sz="750" dirty="0"/>
              <a:t> </a:t>
            </a:r>
            <a:r>
              <a:rPr sz="750" dirty="0" err="1"/>
              <a:t>Советом</a:t>
            </a:r>
            <a:r>
              <a:rPr sz="750" dirty="0"/>
              <a:t> НОСТРОЙ </a:t>
            </a:r>
            <a:br>
              <a:rPr sz="750" dirty="0"/>
            </a:br>
            <a:r>
              <a:rPr sz="750" dirty="0"/>
              <a:t>в </a:t>
            </a:r>
            <a:r>
              <a:rPr sz="750" dirty="0" err="1"/>
              <a:t>окончательной</a:t>
            </a:r>
            <a:r>
              <a:rPr sz="750" dirty="0"/>
              <a:t> </a:t>
            </a:r>
            <a:r>
              <a:rPr sz="750" dirty="0" err="1"/>
              <a:t>редакции</a:t>
            </a:r>
            <a:endParaRPr sz="750" dirty="0"/>
          </a:p>
          <a:p>
            <a:pPr defTabSz="342900">
              <a:lnSpc>
                <a:spcPct val="130000"/>
              </a:lnSpc>
              <a:defRPr sz="2000">
                <a:solidFill>
                  <a:srgbClr val="697593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pPr>
            <a:r>
              <a:rPr sz="750" dirty="0"/>
              <a:t>(</a:t>
            </a:r>
            <a:r>
              <a:rPr sz="750" dirty="0" err="1"/>
              <a:t>протокол</a:t>
            </a:r>
            <a:r>
              <a:rPr sz="750" dirty="0"/>
              <a:t> </a:t>
            </a:r>
            <a:r>
              <a:rPr sz="750" dirty="0" err="1"/>
              <a:t>от</a:t>
            </a:r>
            <a:r>
              <a:rPr sz="750" dirty="0"/>
              <a:t> </a:t>
            </a:r>
            <a:r>
              <a:rPr lang="ru-RU" sz="750" dirty="0"/>
              <a:t>28.09.2017</a:t>
            </a:r>
            <a:r>
              <a:rPr sz="750" dirty="0"/>
              <a:t> № </a:t>
            </a:r>
            <a:r>
              <a:rPr lang="ru-RU" sz="750" dirty="0"/>
              <a:t>108</a:t>
            </a:r>
            <a:r>
              <a:rPr sz="750" dirty="0"/>
              <a:t>)</a:t>
            </a:r>
          </a:p>
        </p:txBody>
      </p:sp>
      <p:sp>
        <p:nvSpPr>
          <p:cNvPr id="163" name="Shape 354"/>
          <p:cNvSpPr/>
          <p:nvPr/>
        </p:nvSpPr>
        <p:spPr>
          <a:xfrm>
            <a:off x="6413406" y="4677814"/>
            <a:ext cx="954250" cy="23029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23" name="Shape 508"/>
          <p:cNvSpPr txBox="1"/>
          <p:nvPr/>
        </p:nvSpPr>
        <p:spPr>
          <a:xfrm>
            <a:off x="148716" y="34749"/>
            <a:ext cx="8846567" cy="582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>
            <a:spAutoFit/>
          </a:bodyPr>
          <a:lstStyle/>
          <a:p>
            <a:pPr algn="ctr">
              <a:lnSpc>
                <a:spcPct val="90000"/>
              </a:lnSpc>
              <a:defRPr sz="2700">
                <a:solidFill>
                  <a:srgbClr val="282828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013" dirty="0"/>
              <a:t/>
            </a:r>
            <a:br>
              <a:rPr sz="1013" dirty="0"/>
            </a:b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акты</a:t>
            </a:r>
            <a:endParaRPr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139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9.jpeg" descr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0270"/>
            <a:ext cx="9144000" cy="532708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372"/>
          <p:cNvSpPr/>
          <p:nvPr/>
        </p:nvSpPr>
        <p:spPr>
          <a:xfrm>
            <a:off x="6773469" y="3069257"/>
            <a:ext cx="2242950" cy="2613900"/>
          </a:xfrm>
          <a:prstGeom prst="rect">
            <a:avLst/>
          </a:prstGeom>
          <a:solidFill>
            <a:srgbClr val="FFFFFF">
              <a:alpha val="85924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35" name="Shape 375"/>
          <p:cNvSpPr/>
          <p:nvPr/>
        </p:nvSpPr>
        <p:spPr>
          <a:xfrm>
            <a:off x="370897" y="1491793"/>
            <a:ext cx="6011528" cy="2289065"/>
          </a:xfrm>
          <a:prstGeom prst="rect">
            <a:avLst/>
          </a:prstGeom>
          <a:solidFill>
            <a:srgbClr val="FFFFFF">
              <a:alpha val="85924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34" name="Shape 375"/>
          <p:cNvSpPr/>
          <p:nvPr/>
        </p:nvSpPr>
        <p:spPr>
          <a:xfrm>
            <a:off x="370897" y="4295453"/>
            <a:ext cx="6011528" cy="2161152"/>
          </a:xfrm>
          <a:prstGeom prst="rect">
            <a:avLst/>
          </a:prstGeom>
          <a:solidFill>
            <a:srgbClr val="FFFFFF">
              <a:alpha val="85924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10" name="Прямоугольник 9"/>
          <p:cNvSpPr/>
          <p:nvPr/>
        </p:nvSpPr>
        <p:spPr>
          <a:xfrm>
            <a:off x="274340" y="23560"/>
            <a:ext cx="8716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включения сведений о специалисте в области строительства в Национальный реестр специалистов в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строительстве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предоставляются 6 документов:</a:t>
            </a:r>
          </a:p>
        </p:txBody>
      </p:sp>
      <p:pic>
        <p:nvPicPr>
          <p:cNvPr id="1026" name="Picture 2" descr="Картинки по запросу заявление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4" y="1790263"/>
            <a:ext cx="1120086" cy="112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750" y="2928259"/>
            <a:ext cx="1969913" cy="642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Заявление 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включение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(нотариально заверенное)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4" descr="Картинки по запросу диплом о высшем образовании в строительств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05" y="1893888"/>
            <a:ext cx="1172205" cy="8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трудовая книж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84" y="1905597"/>
            <a:ext cx="615323" cy="8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артинки по запросу удостоверение о повышении квалификац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56" y="4827288"/>
            <a:ext cx="936104" cy="86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Картинки по запросу справка об отсутствии судимо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17" y="4861245"/>
            <a:ext cx="981550" cy="8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снилс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4" y="4786462"/>
            <a:ext cx="1196262" cy="86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13769" y="5822450"/>
            <a:ext cx="1199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СНИЛС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42404" y="2919085"/>
            <a:ext cx="19415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Диплома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нотариально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заверенная)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46690" y="2791950"/>
            <a:ext cx="2497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Копия трудовой книжки </a:t>
            </a:r>
            <a:r>
              <a:rPr lang="ru-RU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(заверенная работодателем)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личного дела или послужного списка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93051" y="5776283"/>
            <a:ext cx="180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Удостоверения о повышении квалификации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22479" y="5810274"/>
            <a:ext cx="1545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Справка об отсутствии судимости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Картинки по запросу документ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61" y="3622947"/>
            <a:ext cx="886366" cy="7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711861" y="4370963"/>
            <a:ext cx="2320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Выписка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должностной инструкции или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трудового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 (заверенная работодателем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 заверенной копией выписки из ПФР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1600" y="1453428"/>
            <a:ext cx="524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документа заверенные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35520" y="4293816"/>
            <a:ext cx="524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документа НЕ заверенные: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26906" y="3252415"/>
            <a:ext cx="524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Shape 379"/>
          <p:cNvSpPr/>
          <p:nvPr/>
        </p:nvSpPr>
        <p:spPr>
          <a:xfrm>
            <a:off x="365428" y="1474725"/>
            <a:ext cx="789168" cy="130987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37" name="Shape 379"/>
          <p:cNvSpPr/>
          <p:nvPr/>
        </p:nvSpPr>
        <p:spPr>
          <a:xfrm>
            <a:off x="365428" y="4272298"/>
            <a:ext cx="789168" cy="130987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pic>
        <p:nvPicPr>
          <p:cNvPr id="38" name="image26.png" descr="image26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984758" y="4390117"/>
            <a:ext cx="338735" cy="372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26.png" descr="image26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984758" y="1538489"/>
            <a:ext cx="338735" cy="37208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379"/>
          <p:cNvSpPr/>
          <p:nvPr/>
        </p:nvSpPr>
        <p:spPr>
          <a:xfrm>
            <a:off x="6768457" y="3066013"/>
            <a:ext cx="789168" cy="130987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8068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image9.jpeg" descr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Shape 372"/>
          <p:cNvSpPr/>
          <p:nvPr/>
        </p:nvSpPr>
        <p:spPr>
          <a:xfrm>
            <a:off x="6155954" y="2396029"/>
            <a:ext cx="2467284" cy="2029272"/>
          </a:xfrm>
          <a:prstGeom prst="rect">
            <a:avLst/>
          </a:prstGeom>
          <a:solidFill>
            <a:srgbClr val="FFFFFF">
              <a:alpha val="85924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550" name="Shape 373"/>
          <p:cNvSpPr txBox="1"/>
          <p:nvPr/>
        </p:nvSpPr>
        <p:spPr>
          <a:xfrm>
            <a:off x="1166331" y="238307"/>
            <a:ext cx="6862053" cy="96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pPr algn="ctr">
              <a:lnSpc>
                <a:spcPct val="110000"/>
              </a:lnSpc>
              <a:defRPr sz="60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Национальный реестр специалистов: основные цифры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" name="Shape 375"/>
          <p:cNvSpPr/>
          <p:nvPr/>
        </p:nvSpPr>
        <p:spPr>
          <a:xfrm>
            <a:off x="377163" y="2396029"/>
            <a:ext cx="2467284" cy="2029272"/>
          </a:xfrm>
          <a:prstGeom prst="rect">
            <a:avLst/>
          </a:prstGeom>
          <a:solidFill>
            <a:srgbClr val="FFFFFF">
              <a:alpha val="85924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pic>
        <p:nvPicPr>
          <p:cNvPr id="553" name="image26.png" descr="image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119" y="2575871"/>
            <a:ext cx="338735" cy="372080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Shape 375"/>
          <p:cNvSpPr/>
          <p:nvPr/>
        </p:nvSpPr>
        <p:spPr>
          <a:xfrm>
            <a:off x="3266558" y="2396029"/>
            <a:ext cx="2467285" cy="2029272"/>
          </a:xfrm>
          <a:prstGeom prst="rect">
            <a:avLst/>
          </a:prstGeom>
          <a:solidFill>
            <a:srgbClr val="FFFFFF">
              <a:alpha val="85924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555" name="Shape 379"/>
          <p:cNvSpPr/>
          <p:nvPr/>
        </p:nvSpPr>
        <p:spPr>
          <a:xfrm>
            <a:off x="377163" y="2329334"/>
            <a:ext cx="789168" cy="130987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556" name="Shape 380"/>
          <p:cNvSpPr/>
          <p:nvPr/>
        </p:nvSpPr>
        <p:spPr>
          <a:xfrm>
            <a:off x="3266559" y="2329334"/>
            <a:ext cx="789168" cy="130987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557" name="Shape 381"/>
          <p:cNvSpPr/>
          <p:nvPr/>
        </p:nvSpPr>
        <p:spPr>
          <a:xfrm>
            <a:off x="6155954" y="2329334"/>
            <a:ext cx="789169" cy="130987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558" name="Shape 382"/>
          <p:cNvSpPr txBox="1"/>
          <p:nvPr/>
        </p:nvSpPr>
        <p:spPr>
          <a:xfrm>
            <a:off x="562120" y="3722725"/>
            <a:ext cx="1995796" cy="331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8" tIns="26788" rIns="26788" bIns="26788" anchor="ctr">
            <a:spAutoFit/>
          </a:bodyPr>
          <a:lstStyle>
            <a:lvl1pPr algn="l" defTabSz="914400">
              <a:lnSpc>
                <a:spcPct val="120000"/>
              </a:lnSpc>
              <a:defRPr sz="4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sz="1500"/>
              <a:t>Подано заявок</a:t>
            </a:r>
          </a:p>
        </p:txBody>
      </p:sp>
      <p:sp>
        <p:nvSpPr>
          <p:cNvPr id="559" name="Shape 385"/>
          <p:cNvSpPr txBox="1"/>
          <p:nvPr/>
        </p:nvSpPr>
        <p:spPr>
          <a:xfrm>
            <a:off x="8716056" y="5529948"/>
            <a:ext cx="166309" cy="344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 algn="l">
              <a:lnSpc>
                <a:spcPct val="120000"/>
              </a:lnSpc>
              <a:defRPr sz="42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sz="1575"/>
              <a:t>6</a:t>
            </a:r>
          </a:p>
        </p:txBody>
      </p:sp>
      <p:pic>
        <p:nvPicPr>
          <p:cNvPr id="560" name="image27.png" descr="image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81279" y="2593204"/>
            <a:ext cx="338520" cy="337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image25.png" descr="image2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64836" y="2593204"/>
            <a:ext cx="392614" cy="337413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Shape 382"/>
          <p:cNvSpPr txBox="1"/>
          <p:nvPr/>
        </p:nvSpPr>
        <p:spPr>
          <a:xfrm>
            <a:off x="3464835" y="3722725"/>
            <a:ext cx="1995797" cy="331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8" tIns="26788" rIns="26788" bIns="26788" anchor="ctr">
            <a:spAutoFit/>
          </a:bodyPr>
          <a:lstStyle>
            <a:lvl1pPr algn="l" defTabSz="914400">
              <a:lnSpc>
                <a:spcPct val="120000"/>
              </a:lnSpc>
              <a:defRPr sz="4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sz="1500" dirty="0" err="1"/>
              <a:t>Включено</a:t>
            </a:r>
            <a:r>
              <a:rPr sz="1500" dirty="0"/>
              <a:t> в </a:t>
            </a:r>
            <a:r>
              <a:rPr sz="1500" dirty="0" err="1"/>
              <a:t>реестр</a:t>
            </a:r>
            <a:endParaRPr sz="1500" dirty="0"/>
          </a:p>
        </p:txBody>
      </p:sp>
      <p:sp>
        <p:nvSpPr>
          <p:cNvPr id="563" name="Shape 382"/>
          <p:cNvSpPr txBox="1"/>
          <p:nvPr/>
        </p:nvSpPr>
        <p:spPr>
          <a:xfrm>
            <a:off x="6381278" y="3722725"/>
            <a:ext cx="1995797" cy="331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8" tIns="26788" rIns="26788" bIns="26788" anchor="ctr">
            <a:spAutoFit/>
          </a:bodyPr>
          <a:lstStyle>
            <a:lvl1pPr algn="l" defTabSz="914400">
              <a:lnSpc>
                <a:spcPct val="120000"/>
              </a:lnSpc>
              <a:defRPr sz="4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sz="1500"/>
              <a:t>Отказано</a:t>
            </a:r>
          </a:p>
        </p:txBody>
      </p:sp>
      <p:sp>
        <p:nvSpPr>
          <p:cNvPr id="564" name="33"/>
          <p:cNvSpPr txBox="1"/>
          <p:nvPr/>
        </p:nvSpPr>
        <p:spPr>
          <a:xfrm>
            <a:off x="576940" y="3088919"/>
            <a:ext cx="1906828" cy="66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>
            <a:lvl1pPr algn="l">
              <a:lnSpc>
                <a:spcPct val="110000"/>
              </a:lnSpc>
              <a:defRPr sz="13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3600" b="1" dirty="0" smtClean="0">
                <a:solidFill>
                  <a:srgbClr val="DA3221"/>
                </a:solidFill>
              </a:rPr>
              <a:t>121 529</a:t>
            </a:r>
            <a:endParaRPr sz="4875" dirty="0"/>
          </a:p>
        </p:txBody>
      </p:sp>
      <p:sp>
        <p:nvSpPr>
          <p:cNvPr id="565" name="33"/>
          <p:cNvSpPr txBox="1"/>
          <p:nvPr/>
        </p:nvSpPr>
        <p:spPr>
          <a:xfrm>
            <a:off x="6381279" y="3108583"/>
            <a:ext cx="1439287" cy="66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 algn="l">
              <a:lnSpc>
                <a:spcPct val="110000"/>
              </a:lnSpc>
              <a:defRPr sz="13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3600" b="1" dirty="0" smtClean="0"/>
              <a:t>11 013</a:t>
            </a:r>
            <a:endParaRPr sz="3600" b="1" dirty="0"/>
          </a:p>
        </p:txBody>
      </p:sp>
      <p:sp>
        <p:nvSpPr>
          <p:cNvPr id="566" name="33"/>
          <p:cNvSpPr txBox="1"/>
          <p:nvPr/>
        </p:nvSpPr>
        <p:spPr>
          <a:xfrm>
            <a:off x="3464835" y="3108583"/>
            <a:ext cx="1721222" cy="66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 algn="l">
              <a:lnSpc>
                <a:spcPct val="110000"/>
              </a:lnSpc>
              <a:defRPr sz="13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3600" b="1" dirty="0" smtClean="0"/>
              <a:t>109 </a:t>
            </a:r>
            <a:r>
              <a:rPr lang="ru-RU" sz="3600" b="1" dirty="0" smtClean="0"/>
              <a:t>483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18897753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483">
            <a:extLst>
              <a:ext uri="{FF2B5EF4-FFF2-40B4-BE49-F238E27FC236}">
                <a16:creationId xmlns:a16="http://schemas.microsoft.com/office/drawing/2014/main" xmlns="" id="{0238F5D0-FA1A-491B-B110-0872D47D081A}"/>
              </a:ext>
            </a:extLst>
          </p:cNvPr>
          <p:cNvSpPr txBox="1"/>
          <p:nvPr/>
        </p:nvSpPr>
        <p:spPr>
          <a:xfrm>
            <a:off x="-327017" y="236412"/>
            <a:ext cx="9209381" cy="866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>
            <a:spAutoFit/>
          </a:bodyPr>
          <a:lstStyle>
            <a:lvl1pPr algn="l">
              <a:lnSpc>
                <a:spcPct val="110000"/>
              </a:lnSpc>
              <a:defRPr sz="6000">
                <a:solidFill>
                  <a:srgbClr val="282828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Национальный реестр специалистов: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статистика по федеральным округам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508">
            <a:extLst>
              <a:ext uri="{FF2B5EF4-FFF2-40B4-BE49-F238E27FC236}">
                <a16:creationId xmlns:a16="http://schemas.microsoft.com/office/drawing/2014/main" xmlns="" id="{47E7B18C-6A89-4BB2-ABAB-D13884491659}"/>
              </a:ext>
            </a:extLst>
          </p:cNvPr>
          <p:cNvSpPr txBox="1"/>
          <p:nvPr/>
        </p:nvSpPr>
        <p:spPr>
          <a:xfrm>
            <a:off x="7164288" y="6296152"/>
            <a:ext cx="2140078" cy="637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>
            <a:spAutoFit/>
          </a:bodyPr>
          <a:lstStyle/>
          <a:p>
            <a:pPr algn="ctr">
              <a:lnSpc>
                <a:spcPct val="90000"/>
              </a:lnSpc>
              <a:defRPr sz="2700">
                <a:solidFill>
                  <a:srgbClr val="282828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.10.2017 </a:t>
            </a:r>
            <a:r>
              <a:rPr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013" dirty="0"/>
              <a:t/>
            </a:r>
            <a:br>
              <a:rPr sz="1013" dirty="0"/>
            </a:br>
            <a:endParaRPr sz="1013" dirty="0"/>
          </a:p>
        </p:txBody>
      </p:sp>
      <p:graphicFrame>
        <p:nvGraphicFramePr>
          <p:cNvPr id="12" name="Таблица 8"/>
          <p:cNvGraphicFramePr/>
          <p:nvPr>
            <p:extLst>
              <p:ext uri="{D42A27DB-BD31-4B8C-83A1-F6EECF244321}">
                <p14:modId xmlns:p14="http://schemas.microsoft.com/office/powerpoint/2010/main" val="1348439654"/>
              </p:ext>
            </p:extLst>
          </p:nvPr>
        </p:nvGraphicFramePr>
        <p:xfrm>
          <a:off x="251520" y="1340768"/>
          <a:ext cx="8630844" cy="4680972"/>
        </p:xfrm>
        <a:graphic>
          <a:graphicData uri="http://schemas.openxmlformats.org/drawingml/2006/table">
            <a:tbl>
              <a:tblPr/>
              <a:tblGrid>
                <a:gridCol w="4810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2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9651"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sz="180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Субъекты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 РФ</a:t>
                      </a:r>
                    </a:p>
                  </a:txBody>
                  <a:tcPr marL="3572" marR="3572" marT="3572" marB="3572" anchor="ctr" horzOverflow="overflow">
                    <a:lnL w="12700">
                      <a:solidFill>
                        <a:srgbClr val="A7A7A7"/>
                      </a:solidFill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191631"/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ctr">
                        <a:defRPr sz="1800"/>
                      </a:pPr>
                      <a:r>
                        <a:rPr sz="180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Количество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 </a:t>
                      </a:r>
                      <a:r>
                        <a:rPr sz="180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операторов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  НРС</a:t>
                      </a: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rgbClr val="191631"/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ctr">
                        <a:defRPr sz="1800"/>
                      </a:pPr>
                      <a:r>
                        <a:rPr sz="180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Количество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 </a:t>
                      </a:r>
                      <a:r>
                        <a:rPr sz="180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включенных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  в НРС</a:t>
                      </a: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rgbClr val="1916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Москва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27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9338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Санкт-Петербург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1</a:t>
                      </a:r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2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7268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Центральный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федеральный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округ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24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20941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Северо-Западный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федеральный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округ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8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6535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Южный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федеральный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округ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7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9248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Северо-Кавказский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федеральный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округ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7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3881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noFill/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Приволжский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федеральный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округ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25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21081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Уральский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федеральный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округ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9</a:t>
                      </a:r>
                      <a:endParaRPr lang="ru-RU" sz="18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11205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Сибирский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федеральный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округ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19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13125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609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Дальневосточный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федеральный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округ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12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4488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0943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83">
            <a:extLst>
              <a:ext uri="{FF2B5EF4-FFF2-40B4-BE49-F238E27FC236}">
                <a16:creationId xmlns:a16="http://schemas.microsoft.com/office/drawing/2014/main" xmlns="" id="{0238F5D0-FA1A-491B-B110-0872D47D081A}"/>
              </a:ext>
            </a:extLst>
          </p:cNvPr>
          <p:cNvSpPr txBox="1"/>
          <p:nvPr/>
        </p:nvSpPr>
        <p:spPr>
          <a:xfrm>
            <a:off x="-327016" y="236412"/>
            <a:ext cx="8568952" cy="460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>
            <a:spAutoFit/>
          </a:bodyPr>
          <a:lstStyle>
            <a:lvl1pPr algn="l">
              <a:lnSpc>
                <a:spcPct val="110000"/>
              </a:lnSpc>
              <a:defRPr sz="6000">
                <a:solidFill>
                  <a:srgbClr val="282828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НРС в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Приволжском федеральном округе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08">
            <a:extLst>
              <a:ext uri="{FF2B5EF4-FFF2-40B4-BE49-F238E27FC236}">
                <a16:creationId xmlns:a16="http://schemas.microsoft.com/office/drawing/2014/main" xmlns="" id="{47E7B18C-6A89-4BB2-ABAB-D13884491659}"/>
              </a:ext>
            </a:extLst>
          </p:cNvPr>
          <p:cNvSpPr txBox="1"/>
          <p:nvPr/>
        </p:nvSpPr>
        <p:spPr>
          <a:xfrm>
            <a:off x="7236296" y="6220408"/>
            <a:ext cx="2140078" cy="637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>
            <a:spAutoFit/>
          </a:bodyPr>
          <a:lstStyle/>
          <a:p>
            <a:pPr algn="ctr">
              <a:lnSpc>
                <a:spcPct val="90000"/>
              </a:lnSpc>
              <a:defRPr sz="2700">
                <a:solidFill>
                  <a:srgbClr val="282828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.10.2017 </a:t>
            </a:r>
            <a:r>
              <a:rPr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sz="1013" dirty="0"/>
              <a:t/>
            </a:r>
            <a:br>
              <a:rPr sz="1013" dirty="0"/>
            </a:br>
            <a:endParaRPr sz="1013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B72DC5B5-5A36-4846-ADBF-E9684E47E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14205"/>
              </p:ext>
            </p:extLst>
          </p:nvPr>
        </p:nvGraphicFramePr>
        <p:xfrm>
          <a:off x="91284" y="2249742"/>
          <a:ext cx="8961433" cy="3486705"/>
        </p:xfrm>
        <a:graphic>
          <a:graphicData uri="http://schemas.openxmlformats.org/drawingml/2006/table">
            <a:tbl>
              <a:tblPr/>
              <a:tblGrid>
                <a:gridCol w="1346684">
                  <a:extLst>
                    <a:ext uri="{9D8B030D-6E8A-4147-A177-3AD203B41FA5}">
                      <a16:colId xmlns:a16="http://schemas.microsoft.com/office/drawing/2014/main" xmlns="" val="4058197922"/>
                    </a:ext>
                  </a:extLst>
                </a:gridCol>
                <a:gridCol w="752168">
                  <a:extLst>
                    <a:ext uri="{9D8B030D-6E8A-4147-A177-3AD203B41FA5}">
                      <a16:colId xmlns:a16="http://schemas.microsoft.com/office/drawing/2014/main" xmlns="" val="264514696"/>
                    </a:ext>
                  </a:extLst>
                </a:gridCol>
                <a:gridCol w="862781">
                  <a:extLst>
                    <a:ext uri="{9D8B030D-6E8A-4147-A177-3AD203B41FA5}">
                      <a16:colId xmlns:a16="http://schemas.microsoft.com/office/drawing/2014/main" xmlns="" val="1576315742"/>
                    </a:ext>
                  </a:extLst>
                </a:gridCol>
                <a:gridCol w="718984">
                  <a:extLst>
                    <a:ext uri="{9D8B030D-6E8A-4147-A177-3AD203B41FA5}">
                      <a16:colId xmlns:a16="http://schemas.microsoft.com/office/drawing/2014/main" xmlns="" val="869361139"/>
                    </a:ext>
                  </a:extLst>
                </a:gridCol>
                <a:gridCol w="696861">
                  <a:extLst>
                    <a:ext uri="{9D8B030D-6E8A-4147-A177-3AD203B41FA5}">
                      <a16:colId xmlns:a16="http://schemas.microsoft.com/office/drawing/2014/main" xmlns="" val="597064725"/>
                    </a:ext>
                  </a:extLst>
                </a:gridCol>
                <a:gridCol w="774290">
                  <a:extLst>
                    <a:ext uri="{9D8B030D-6E8A-4147-A177-3AD203B41FA5}">
                      <a16:colId xmlns:a16="http://schemas.microsoft.com/office/drawing/2014/main" xmlns="" val="2067524929"/>
                    </a:ext>
                  </a:extLst>
                </a:gridCol>
                <a:gridCol w="741107">
                  <a:extLst>
                    <a:ext uri="{9D8B030D-6E8A-4147-A177-3AD203B41FA5}">
                      <a16:colId xmlns:a16="http://schemas.microsoft.com/office/drawing/2014/main" xmlns="" val="1559302516"/>
                    </a:ext>
                  </a:extLst>
                </a:gridCol>
                <a:gridCol w="684527">
                  <a:extLst>
                    <a:ext uri="{9D8B030D-6E8A-4147-A177-3AD203B41FA5}">
                      <a16:colId xmlns:a16="http://schemas.microsoft.com/office/drawing/2014/main" xmlns="" val="2365291605"/>
                    </a:ext>
                  </a:extLst>
                </a:gridCol>
                <a:gridCol w="731318">
                  <a:extLst>
                    <a:ext uri="{9D8B030D-6E8A-4147-A177-3AD203B41FA5}">
                      <a16:colId xmlns:a16="http://schemas.microsoft.com/office/drawing/2014/main" xmlns="" val="1945100106"/>
                    </a:ext>
                  </a:extLst>
                </a:gridCol>
                <a:gridCol w="619432">
                  <a:extLst>
                    <a:ext uri="{9D8B030D-6E8A-4147-A177-3AD203B41FA5}">
                      <a16:colId xmlns:a16="http://schemas.microsoft.com/office/drawing/2014/main" xmlns="" val="3607879282"/>
                    </a:ext>
                  </a:extLst>
                </a:gridCol>
                <a:gridCol w="1033281">
                  <a:extLst>
                    <a:ext uri="{9D8B030D-6E8A-4147-A177-3AD203B41FA5}">
                      <a16:colId xmlns:a16="http://schemas.microsoft.com/office/drawing/2014/main" xmlns="" val="933418323"/>
                    </a:ext>
                  </a:extLst>
                </a:gridCol>
              </a:tblGrid>
              <a:tr h="716596"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900" u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Gotham Pro Medium Regular"/>
                          <a:cs typeface="Times New Roman" panose="02020603050405020304" pitchFamily="18" charset="0"/>
                          <a:sym typeface="Gotham Pro Medium Regular"/>
                        </a:rPr>
                        <a:t>Федеральный округ</a:t>
                      </a:r>
                      <a:endParaRPr sz="900" u="none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Gotham Pro Medium Regular"/>
                        <a:cs typeface="Times New Roman" panose="02020603050405020304" pitchFamily="18" charset="0"/>
                        <a:sym typeface="Gotham Pro Medium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Количество операторов НРС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Количество действующих членов СРО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Количество включенных в НРС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Количество отказов во включении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Количество принятых решений о возврате документов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Рассмотрены Комиссией, итого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Количество поступивших заявлений (Операторы НРС)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Количество поступивших заявлений (почтовые отправления)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Общее количество поступивших заявлений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Рассмотрено, статус уточняется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5448621"/>
                  </a:ext>
                </a:extLst>
              </a:tr>
              <a:tr h="19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Helvetica Light"/>
                        </a:rPr>
                        <a:t>Республика Башкортостан</a:t>
                      </a:r>
                    </a:p>
                  </a:txBody>
                  <a:tcPr marL="3572" marR="3572" marT="3572" marB="0" anchor="ctr">
                    <a:lnL w="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4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1982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2957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304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3263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1970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1340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3310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47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9675094"/>
                  </a:ext>
                </a:extLst>
              </a:tr>
              <a:tr h="19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Helvetica Light"/>
                        </a:rPr>
                        <a:t>Кировская область</a:t>
                      </a:r>
                    </a:p>
                  </a:txBody>
                  <a:tcPr marL="3572" marR="3572" marT="3572" marB="0" anchor="ctr">
                    <a:lnL w="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297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719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4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760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613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154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767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0554412"/>
                  </a:ext>
                </a:extLst>
              </a:tr>
              <a:tr h="19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Helvetica Light"/>
                        </a:rPr>
                        <a:t>Республика Марий Эл</a:t>
                      </a:r>
                    </a:p>
                  </a:txBody>
                  <a:tcPr marL="3572" marR="3572" marT="3572" marB="0" anchor="ctr">
                    <a:lnL w="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207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397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15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413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389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422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932443"/>
                  </a:ext>
                </a:extLst>
              </a:tr>
              <a:tr h="19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Helvetica Light"/>
                        </a:rPr>
                        <a:t>Республика Мордовия</a:t>
                      </a:r>
                    </a:p>
                  </a:txBody>
                  <a:tcPr marL="3572" marR="3572" marT="3572" marB="0" anchor="ctr">
                    <a:lnL w="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315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546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26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573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159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421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580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7989946"/>
                  </a:ext>
                </a:extLst>
              </a:tr>
              <a:tr h="19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Helvetica Light"/>
                        </a:rPr>
                        <a:t>Нижегородская область</a:t>
                      </a:r>
                    </a:p>
                  </a:txBody>
                  <a:tcPr marL="3572" marR="3572" marT="3572" marB="0" anchor="ctr">
                    <a:lnL w="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1869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2729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278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14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3021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982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2080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3062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41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978990"/>
                  </a:ext>
                </a:extLst>
              </a:tr>
              <a:tr h="19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Helvetica Light"/>
                        </a:rPr>
                        <a:t>Оренбургская область</a:t>
                      </a:r>
                    </a:p>
                  </a:txBody>
                  <a:tcPr marL="3572" marR="3572" marT="3572" marB="0" anchor="ctr">
                    <a:lnL w="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662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978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76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1056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716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363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1079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8687464"/>
                  </a:ext>
                </a:extLst>
              </a:tr>
              <a:tr h="19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Helvetica Light"/>
                        </a:rPr>
                        <a:t>Пензенская область</a:t>
                      </a:r>
                    </a:p>
                  </a:txBody>
                  <a:tcPr marL="3572" marR="3572" marT="3572" marB="0" anchor="ctr">
                    <a:lnL w="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0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401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793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44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840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689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162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851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002877"/>
                  </a:ext>
                </a:extLst>
              </a:tr>
              <a:tr h="19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Helvetica Light"/>
                        </a:rPr>
                        <a:t>Пермский край</a:t>
                      </a:r>
                    </a:p>
                  </a:txBody>
                  <a:tcPr marL="3572" marR="3572" marT="3572" marB="0" anchor="ctr">
                    <a:lnL w="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5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1797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2687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271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4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2962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2461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543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3004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42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232681"/>
                  </a:ext>
                </a:extLst>
              </a:tr>
              <a:tr h="19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Helvetica Light"/>
                        </a:rPr>
                        <a:t>Самарская область</a:t>
                      </a:r>
                    </a:p>
                  </a:txBody>
                  <a:tcPr marL="3572" marR="3572" marT="3572" marB="0" anchor="ctr">
                    <a:lnL w="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2103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2739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212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8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2959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1957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1050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3007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48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3439897"/>
                  </a:ext>
                </a:extLst>
              </a:tr>
              <a:tr h="19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Helvetica Light"/>
                        </a:rPr>
                        <a:t>Саратовская область</a:t>
                      </a:r>
                    </a:p>
                  </a:txBody>
                  <a:tcPr marL="3572" marR="3572" marT="3572" marB="0" anchor="ctr">
                    <a:lnL w="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0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783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1428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126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5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1559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403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1167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1570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6651576"/>
                  </a:ext>
                </a:extLst>
              </a:tr>
              <a:tr h="19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Helvetica Light"/>
                        </a:rPr>
                        <a:t>Республика Татарстан</a:t>
                      </a:r>
                    </a:p>
                  </a:txBody>
                  <a:tcPr marL="3572" marR="3572" marT="3572" marB="0" anchor="ctr">
                    <a:lnL w="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2805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3080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444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15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3539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2306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1262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3568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242990"/>
                  </a:ext>
                </a:extLst>
              </a:tr>
              <a:tr h="19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Helvetica Light"/>
                        </a:rPr>
                        <a:t>Удмуртская Республика</a:t>
                      </a:r>
                    </a:p>
                  </a:txBody>
                  <a:tcPr marL="3572" marR="3572" marT="3572" marB="0" anchor="ctr">
                    <a:lnL w="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529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901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86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990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711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301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1012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7419671"/>
                  </a:ext>
                </a:extLst>
              </a:tr>
              <a:tr h="19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Helvetica Light"/>
                        </a:rPr>
                        <a:t>Ульяновская область</a:t>
                      </a:r>
                    </a:p>
                  </a:txBody>
                  <a:tcPr marL="3572" marR="3572" marT="3572" marB="0" anchor="ctr">
                    <a:lnL w="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539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715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48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764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492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278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770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sym typeface="Helvetica Light"/>
                        </a:rPr>
                        <a:t>6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6418787"/>
                  </a:ext>
                </a:extLst>
              </a:tr>
              <a:tr h="277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Helvetica Light"/>
                        </a:rPr>
                        <a:t>Чувашская Республика – Чувашия</a:t>
                      </a:r>
                    </a:p>
                  </a:txBody>
                  <a:tcPr marL="3572" marR="3572" marT="3572" marB="0" anchor="ctr">
                    <a:lnL w="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ea typeface="+mj-ea"/>
                          <a:cs typeface="+mj-cs"/>
                          <a:sym typeface="Helvetica Light"/>
                        </a:rPr>
                        <a:t>1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ea typeface="+mj-ea"/>
                          <a:cs typeface="+mj-cs"/>
                          <a:sym typeface="Helvetica Light"/>
                        </a:rPr>
                        <a:t>357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ea typeface="+mj-ea"/>
                          <a:cs typeface="+mj-cs"/>
                          <a:sym typeface="Helvetica Light"/>
                        </a:rPr>
                        <a:t>717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ea typeface="+mj-ea"/>
                          <a:cs typeface="+mj-cs"/>
                          <a:sym typeface="Helvetica Light"/>
                        </a:rPr>
                        <a:t>40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ea typeface="+mj-ea"/>
                          <a:cs typeface="+mj-cs"/>
                          <a:sym typeface="Helvetica Light"/>
                        </a:rPr>
                        <a:t>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ea typeface="+mj-ea"/>
                          <a:cs typeface="+mj-cs"/>
                          <a:sym typeface="Helvetica Light"/>
                        </a:rPr>
                        <a:t>759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ea typeface="+mj-ea"/>
                          <a:cs typeface="+mj-cs"/>
                          <a:sym typeface="Helvetica Light"/>
                        </a:rPr>
                        <a:t>523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ea typeface="+mj-ea"/>
                          <a:cs typeface="+mj-cs"/>
                          <a:sym typeface="Helvetica Light"/>
                        </a:rPr>
                        <a:t>252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ea typeface="+mj-ea"/>
                          <a:cs typeface="+mj-cs"/>
                          <a:sym typeface="Helvetica Light"/>
                        </a:rPr>
                        <a:t>775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otham Pro Medium Regular"/>
                          <a:ea typeface="+mj-ea"/>
                          <a:cs typeface="+mj-cs"/>
                          <a:sym typeface="Helvetica Light"/>
                        </a:rPr>
                        <a:t>16</a:t>
                      </a:r>
                    </a:p>
                  </a:txBody>
                  <a:tcPr marL="3572" marR="3572" marT="35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973729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13B4491-044C-4417-907C-11BE77CD76F0}"/>
              </a:ext>
            </a:extLst>
          </p:cNvPr>
          <p:cNvSpPr/>
          <p:nvPr/>
        </p:nvSpPr>
        <p:spPr>
          <a:xfrm>
            <a:off x="260212" y="1008813"/>
            <a:ext cx="6616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СРО, из них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наделены полномочиями Операторов НРС;</a:t>
            </a:r>
          </a:p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действующих членов СРО –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14 124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включенных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НРС специалистов –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21 386 ( 75,7 % от минимально достаточного уровня) 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Картинки по запросу пф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70" y="347896"/>
            <a:ext cx="1616847" cy="15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7963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3830</TotalTime>
  <Words>1165</Words>
  <Application>Microsoft Office PowerPoint</Application>
  <PresentationFormat>Экран (4:3)</PresentationFormat>
  <Paragraphs>352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Georgia</vt:lpstr>
      <vt:lpstr>Gotham Pro Light Regular</vt:lpstr>
      <vt:lpstr>Gotham Pro Medium Regular</vt:lpstr>
      <vt:lpstr>Helvetica Light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Комплекты оценочных средств (КОС)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справочника профессий, востребованных на рынке труда, новых и перспективных профессий</dc:title>
  <dc:creator>Факторович Алла Аркадьевна</dc:creator>
  <cp:lastModifiedBy>Кришталь Владислав Викторович</cp:lastModifiedBy>
  <cp:revision>271</cp:revision>
  <cp:lastPrinted>2017-10-16T09:42:31Z</cp:lastPrinted>
  <dcterms:created xsi:type="dcterms:W3CDTF">2015-04-01T11:10:58Z</dcterms:created>
  <dcterms:modified xsi:type="dcterms:W3CDTF">2017-10-16T13:07:23Z</dcterms:modified>
</cp:coreProperties>
</file>